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8"/>
  </p:notesMasterIdLst>
  <p:handoutMasterIdLst>
    <p:handoutMasterId r:id="rId109"/>
  </p:handoutMasterIdLst>
  <p:sldIdLst>
    <p:sldId id="256" r:id="rId2"/>
    <p:sldId id="409" r:id="rId3"/>
    <p:sldId id="447" r:id="rId4"/>
    <p:sldId id="446" r:id="rId5"/>
    <p:sldId id="326" r:id="rId6"/>
    <p:sldId id="288" r:id="rId7"/>
    <p:sldId id="384" r:id="rId8"/>
    <p:sldId id="257" r:id="rId9"/>
    <p:sldId id="258" r:id="rId10"/>
    <p:sldId id="294" r:id="rId11"/>
    <p:sldId id="295" r:id="rId12"/>
    <p:sldId id="289" r:id="rId13"/>
    <p:sldId id="260" r:id="rId14"/>
    <p:sldId id="261" r:id="rId15"/>
    <p:sldId id="262" r:id="rId16"/>
    <p:sldId id="390" r:id="rId17"/>
    <p:sldId id="391" r:id="rId18"/>
    <p:sldId id="272" r:id="rId19"/>
    <p:sldId id="268" r:id="rId20"/>
    <p:sldId id="296" r:id="rId21"/>
    <p:sldId id="297" r:id="rId22"/>
    <p:sldId id="322" r:id="rId23"/>
    <p:sldId id="324" r:id="rId24"/>
    <p:sldId id="327" r:id="rId25"/>
    <p:sldId id="328" r:id="rId26"/>
    <p:sldId id="329" r:id="rId27"/>
    <p:sldId id="378" r:id="rId28"/>
    <p:sldId id="332" r:id="rId29"/>
    <p:sldId id="330" r:id="rId30"/>
    <p:sldId id="333" r:id="rId31"/>
    <p:sldId id="392" r:id="rId32"/>
    <p:sldId id="325" r:id="rId33"/>
    <p:sldId id="334" r:id="rId34"/>
    <p:sldId id="290" r:id="rId35"/>
    <p:sldId id="338" r:id="rId36"/>
    <p:sldId id="339" r:id="rId37"/>
    <p:sldId id="375" r:id="rId38"/>
    <p:sldId id="376" r:id="rId39"/>
    <p:sldId id="367" r:id="rId40"/>
    <p:sldId id="298" r:id="rId41"/>
    <p:sldId id="380" r:id="rId42"/>
    <p:sldId id="304" r:id="rId43"/>
    <p:sldId id="307" r:id="rId44"/>
    <p:sldId id="363" r:id="rId45"/>
    <p:sldId id="265" r:id="rId46"/>
    <p:sldId id="266" r:id="rId47"/>
    <p:sldId id="287" r:id="rId48"/>
    <p:sldId id="278" r:id="rId49"/>
    <p:sldId id="316" r:id="rId50"/>
    <p:sldId id="317" r:id="rId51"/>
    <p:sldId id="291" r:id="rId52"/>
    <p:sldId id="318" r:id="rId53"/>
    <p:sldId id="361" r:id="rId54"/>
    <p:sldId id="364" r:id="rId55"/>
    <p:sldId id="320" r:id="rId56"/>
    <p:sldId id="303" r:id="rId57"/>
    <p:sldId id="342" r:id="rId58"/>
    <p:sldId id="343" r:id="rId59"/>
    <p:sldId id="344" r:id="rId60"/>
    <p:sldId id="385" r:id="rId61"/>
    <p:sldId id="386" r:id="rId62"/>
    <p:sldId id="388" r:id="rId63"/>
    <p:sldId id="387" r:id="rId64"/>
    <p:sldId id="389" r:id="rId65"/>
    <p:sldId id="341" r:id="rId66"/>
    <p:sldId id="345" r:id="rId67"/>
    <p:sldId id="405" r:id="rId68"/>
    <p:sldId id="347" r:id="rId69"/>
    <p:sldId id="360" r:id="rId70"/>
    <p:sldId id="365" r:id="rId71"/>
    <p:sldId id="348" r:id="rId72"/>
    <p:sldId id="396" r:id="rId73"/>
    <p:sldId id="397" r:id="rId74"/>
    <p:sldId id="406" r:id="rId75"/>
    <p:sldId id="398" r:id="rId76"/>
    <p:sldId id="401" r:id="rId77"/>
    <p:sldId id="400" r:id="rId78"/>
    <p:sldId id="408" r:id="rId79"/>
    <p:sldId id="407" r:id="rId80"/>
    <p:sldId id="399" r:id="rId81"/>
    <p:sldId id="403" r:id="rId82"/>
    <p:sldId id="404" r:id="rId83"/>
    <p:sldId id="349" r:id="rId84"/>
    <p:sldId id="350" r:id="rId85"/>
    <p:sldId id="357" r:id="rId86"/>
    <p:sldId id="354" r:id="rId87"/>
    <p:sldId id="355" r:id="rId88"/>
    <p:sldId id="359" r:id="rId89"/>
    <p:sldId id="358" r:id="rId90"/>
    <p:sldId id="369" r:id="rId91"/>
    <p:sldId id="351" r:id="rId92"/>
    <p:sldId id="292" r:id="rId93"/>
    <p:sldId id="280" r:id="rId94"/>
    <p:sldId id="284" r:id="rId95"/>
    <p:sldId id="285" r:id="rId96"/>
    <p:sldId id="336" r:id="rId97"/>
    <p:sldId id="286" r:id="rId98"/>
    <p:sldId id="271" r:id="rId99"/>
    <p:sldId id="279" r:id="rId100"/>
    <p:sldId id="362" r:id="rId101"/>
    <p:sldId id="293" r:id="rId102"/>
    <p:sldId id="267" r:id="rId103"/>
    <p:sldId id="301" r:id="rId104"/>
    <p:sldId id="321" r:id="rId105"/>
    <p:sldId id="448" r:id="rId106"/>
    <p:sldId id="394" r:id="rId10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28FF73C-E930-4454-97F5-32698264B72A}">
          <p14:sldIdLst>
            <p14:sldId id="256"/>
            <p14:sldId id="409"/>
            <p14:sldId id="447"/>
            <p14:sldId id="446"/>
            <p14:sldId id="326"/>
          </p14:sldIdLst>
        </p14:section>
        <p14:section name="Смысл учебы" id="{AA8A6FFC-007F-4E19-8C5A-62B0F1581AB1}">
          <p14:sldIdLst>
            <p14:sldId id="288"/>
            <p14:sldId id="384"/>
            <p14:sldId id="257"/>
            <p14:sldId id="258"/>
            <p14:sldId id="294"/>
            <p14:sldId id="295"/>
          </p14:sldIdLst>
        </p14:section>
        <p14:section name="Трагедия профессии программист" id="{A2D7259F-B743-46B0-BB3B-82F0AE9898B7}">
          <p14:sldIdLst>
            <p14:sldId id="289"/>
            <p14:sldId id="260"/>
            <p14:sldId id="261"/>
            <p14:sldId id="262"/>
            <p14:sldId id="390"/>
            <p14:sldId id="391"/>
            <p14:sldId id="272"/>
            <p14:sldId id="268"/>
            <p14:sldId id="296"/>
            <p14:sldId id="297"/>
          </p14:sldIdLst>
        </p14:section>
        <p14:section name="О непрофессионализме и чтении" id="{EFA37F65-66AC-4A27-AA12-49C4168F0447}">
          <p14:sldIdLst>
            <p14:sldId id="322"/>
            <p14:sldId id="324"/>
            <p14:sldId id="327"/>
            <p14:sldId id="328"/>
            <p14:sldId id="329"/>
            <p14:sldId id="378"/>
            <p14:sldId id="332"/>
            <p14:sldId id="330"/>
            <p14:sldId id="333"/>
            <p14:sldId id="392"/>
            <p14:sldId id="325"/>
            <p14:sldId id="334"/>
          </p14:sldIdLst>
        </p14:section>
        <p14:section name="О целях" id="{DF714C36-5FB6-4BED-9441-7CD7F5B7FA74}">
          <p14:sldIdLst>
            <p14:sldId id="290"/>
            <p14:sldId id="338"/>
            <p14:sldId id="339"/>
            <p14:sldId id="375"/>
            <p14:sldId id="376"/>
            <p14:sldId id="367"/>
            <p14:sldId id="298"/>
            <p14:sldId id="380"/>
          </p14:sldIdLst>
        </p14:section>
        <p14:section name="Как включать мозг?" id="{BC1D85F8-E563-4717-9824-ED3260457E68}">
          <p14:sldIdLst>
            <p14:sldId id="304"/>
            <p14:sldId id="307"/>
            <p14:sldId id="363"/>
            <p14:sldId id="265"/>
            <p14:sldId id="266"/>
            <p14:sldId id="287"/>
            <p14:sldId id="278"/>
            <p14:sldId id="316"/>
            <p14:sldId id="317"/>
          </p14:sldIdLst>
        </p14:section>
        <p14:section name="О видеогруппе" id="{33C1115C-5493-4583-9D2A-0EEEC0B8AF84}">
          <p14:sldIdLst>
            <p14:sldId id="291"/>
            <p14:sldId id="318"/>
            <p14:sldId id="361"/>
            <p14:sldId id="364"/>
            <p14:sldId id="320"/>
            <p14:sldId id="303"/>
          </p14:sldIdLst>
        </p14:section>
        <p14:section name="О науке и индустрии" id="{F01756B8-6370-48DC-9783-4742DD62967E}">
          <p14:sldIdLst>
            <p14:sldId id="342"/>
            <p14:sldId id="343"/>
            <p14:sldId id="344"/>
            <p14:sldId id="385"/>
            <p14:sldId id="386"/>
            <p14:sldId id="388"/>
            <p14:sldId id="387"/>
            <p14:sldId id="389"/>
            <p14:sldId id="341"/>
          </p14:sldIdLst>
        </p14:section>
        <p14:section name="Призвание" id="{8DC27AB1-3EC6-441D-BAB4-E439FF8CBB24}">
          <p14:sldIdLst>
            <p14:sldId id="345"/>
            <p14:sldId id="405"/>
            <p14:sldId id="347"/>
            <p14:sldId id="360"/>
            <p14:sldId id="365"/>
            <p14:sldId id="348"/>
          </p14:sldIdLst>
        </p14:section>
        <p14:section name="О силе тяжести" id="{A7F4DFA1-C3F0-472E-884E-FB74553914E6}">
          <p14:sldIdLst>
            <p14:sldId id="396"/>
            <p14:sldId id="397"/>
            <p14:sldId id="406"/>
            <p14:sldId id="398"/>
            <p14:sldId id="401"/>
            <p14:sldId id="400"/>
            <p14:sldId id="408"/>
            <p14:sldId id="407"/>
            <p14:sldId id="399"/>
            <p14:sldId id="403"/>
            <p14:sldId id="404"/>
          </p14:sldIdLst>
        </p14:section>
        <p14:section name="информация" id="{0EEFE5DE-6479-4EBC-B371-7B4BF64ED562}">
          <p14:sldIdLst>
            <p14:sldId id="349"/>
            <p14:sldId id="350"/>
            <p14:sldId id="357"/>
            <p14:sldId id="354"/>
            <p14:sldId id="355"/>
            <p14:sldId id="359"/>
            <p14:sldId id="358"/>
            <p14:sldId id="369"/>
            <p14:sldId id="351"/>
          </p14:sldIdLst>
        </p14:section>
        <p14:section name="Жизненный цикл программиста" id="{4A6DF3B8-D431-4B4C-9BE7-C2E06361D61B}">
          <p14:sldIdLst>
            <p14:sldId id="292"/>
            <p14:sldId id="280"/>
            <p14:sldId id="284"/>
            <p14:sldId id="285"/>
            <p14:sldId id="336"/>
            <p14:sldId id="286"/>
            <p14:sldId id="271"/>
            <p14:sldId id="279"/>
            <p14:sldId id="362"/>
            <p14:sldId id="293"/>
            <p14:sldId id="267"/>
            <p14:sldId id="301"/>
            <p14:sldId id="321"/>
            <p14:sldId id="448"/>
            <p14:sldId id="39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F3329"/>
    <a:srgbClr val="7380B5"/>
    <a:srgbClr val="5872C4"/>
    <a:srgbClr val="02022C"/>
    <a:srgbClr val="060670"/>
    <a:srgbClr val="96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vertBarState="maximized" horzBarState="maximized">
    <p:restoredLeft sz="10890" autoAdjust="0"/>
    <p:restoredTop sz="94660"/>
  </p:normalViewPr>
  <p:slideViewPr>
    <p:cSldViewPr>
      <p:cViewPr varScale="1">
        <p:scale>
          <a:sx n="99" d="100"/>
          <a:sy n="99" d="100"/>
        </p:scale>
        <p:origin x="389" y="58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-34536"/>
    </p:cViewPr>
  </p:sorterViewPr>
  <p:notesViewPr>
    <p:cSldViewPr>
      <p:cViewPr varScale="1">
        <p:scale>
          <a:sx n="85" d="100"/>
          <a:sy n="85" d="100"/>
        </p:scale>
        <p:origin x="-3822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110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handoutMaster" Target="handoutMasters/handoutMaster1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file:///D:\Save2016\Video\ppt\&#1043;&#1088;&#1072;&#1092;&#1080;&#1082;%20&#1082;%201%20&#1083;&#1077;&#1082;&#1094;&#1080;&#1080;.xlsx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file:///D:\Save2016\Video\ppt\&#1043;&#1088;&#1072;&#1092;&#1080;&#1082;%20&#1082;%201%20&#1083;&#1077;&#1082;&#1094;&#1080;&#1080;.xlsx" TargetMode="Externa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oleObject" Target="file:///D:\Save2016\Video\ppt\&#1043;&#1088;&#1072;&#1092;&#1080;&#1082;%20&#1082;%201%20&#1083;&#1077;&#1082;&#1094;&#1080;&#1080;.xlsx" TargetMode="External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oleObject" Target="file:///D:\Save2016\Video\ppt\&#1043;&#1088;&#1072;&#1092;&#1080;&#1082;%20&#1082;%201%20&#1083;&#1077;&#1082;&#1094;&#1080;&#1080;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u-RU" sz="2200" b="1">
                <a:solidFill>
                  <a:schemeClr val="tx1"/>
                </a:solidFill>
              </a:rPr>
              <a:t>Опрос студентов Гарварда в 1979–1989  годах </a:t>
            </a:r>
            <a:endParaRPr lang="en-US" sz="2200" b="1">
              <a:solidFill>
                <a:schemeClr val="tx1"/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Sheet1!$A$1:$A$3</c:f>
              <c:strCache>
                <c:ptCount val="3"/>
                <c:pt idx="0">
                  <c:v>Имеют записанные цели</c:v>
                </c:pt>
                <c:pt idx="1">
                  <c:v>Имеют цели, но не записывают их</c:v>
                </c:pt>
                <c:pt idx="2">
                  <c:v>Цель - закончить учебу</c:v>
                </c:pt>
              </c:strCache>
            </c:strRef>
          </c:cat>
          <c:val>
            <c:numRef>
              <c:f>Sheet1!$B$1:$B$3</c:f>
              <c:numCache>
                <c:formatCode>0%</c:formatCode>
                <c:ptCount val="3"/>
                <c:pt idx="0">
                  <c:v>0.03</c:v>
                </c:pt>
                <c:pt idx="1">
                  <c:v>0.13</c:v>
                </c:pt>
                <c:pt idx="2">
                  <c:v>0.84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B2B-4D84-98B5-902D475F805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60215936"/>
        <c:axId val="360220248"/>
      </c:barChart>
      <c:catAx>
        <c:axId val="3602159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360220248"/>
        <c:crosses val="autoZero"/>
        <c:auto val="1"/>
        <c:lblAlgn val="ctr"/>
        <c:lblOffset val="100"/>
        <c:noMultiLvlLbl val="0"/>
      </c:catAx>
      <c:valAx>
        <c:axId val="3602202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/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3602159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ru-RU" sz="2200" b="1">
                <a:solidFill>
                  <a:schemeClr val="tx1"/>
                </a:solidFill>
              </a:rPr>
              <a:t>Доходы опрошенных выпускников Гарварда в 1989 году</a:t>
            </a:r>
            <a:endParaRPr lang="en-US" sz="2200" b="1">
              <a:solidFill>
                <a:schemeClr val="tx1"/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Sheet1!$A$1:$A$3</c:f>
              <c:strCache>
                <c:ptCount val="3"/>
                <c:pt idx="0">
                  <c:v>Имеют записанные цели</c:v>
                </c:pt>
                <c:pt idx="1">
                  <c:v>Имеют цели, но не записывают их</c:v>
                </c:pt>
                <c:pt idx="2">
                  <c:v>Цель - закончить учебу</c:v>
                </c:pt>
              </c:strCache>
            </c:strRef>
          </c:cat>
          <c:val>
            <c:numRef>
              <c:f>Sheet1!$B$1:$B$3</c:f>
              <c:numCache>
                <c:formatCode>0%</c:formatCode>
                <c:ptCount val="3"/>
                <c:pt idx="0">
                  <c:v>0.03</c:v>
                </c:pt>
                <c:pt idx="1">
                  <c:v>0.13</c:v>
                </c:pt>
                <c:pt idx="2">
                  <c:v>0.84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241-40EB-B5E7-3E14A19C6D0D}"/>
            </c:ext>
          </c:extLst>
        </c:ser>
        <c:ser>
          <c:idx val="1"/>
          <c:order val="1"/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Sheet1!$A$1:$A$3</c:f>
              <c:strCache>
                <c:ptCount val="3"/>
                <c:pt idx="0">
                  <c:v>Имеют записанные цели</c:v>
                </c:pt>
                <c:pt idx="1">
                  <c:v>Имеют цели, но не записывают их</c:v>
                </c:pt>
                <c:pt idx="2">
                  <c:v>Цель - закончить учебу</c:v>
                </c:pt>
              </c:strCache>
            </c:strRef>
          </c:cat>
          <c:val>
            <c:numRef>
              <c:f>Sheet1!$C$1:$C$3</c:f>
              <c:numCache>
                <c:formatCode>0%</c:formatCode>
                <c:ptCount val="3"/>
                <c:pt idx="0">
                  <c:v>0.91</c:v>
                </c:pt>
                <c:pt idx="1">
                  <c:v>0.06</c:v>
                </c:pt>
                <c:pt idx="2">
                  <c:v>0.03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241-40EB-B5E7-3E14A19C6D0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60219464"/>
        <c:axId val="360213976"/>
      </c:barChart>
      <c:catAx>
        <c:axId val="3602194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360213976"/>
        <c:crosses val="autoZero"/>
        <c:auto val="1"/>
        <c:lblAlgn val="ctr"/>
        <c:lblOffset val="100"/>
        <c:noMultiLvlLbl val="0"/>
      </c:catAx>
      <c:valAx>
        <c:axId val="3602139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/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36021946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10"/>
    </mc:Choice>
    <mc:Fallback>
      <c:style val="10"/>
    </mc:Fallback>
  </mc:AlternateContent>
  <c:chart>
    <c:title>
      <c:tx>
        <c:rich>
          <a:bodyPr/>
          <a:lstStyle/>
          <a:p>
            <a:pPr>
              <a:defRPr/>
            </a:pPr>
            <a:r>
              <a:rPr lang="ru-RU" dirty="0"/>
              <a:t>Энергия для подвигов</a:t>
            </a:r>
          </a:p>
        </c:rich>
      </c:tx>
      <c:overlay val="0"/>
    </c:title>
    <c:autoTitleDeleted val="0"/>
    <c:plotArea>
      <c:layout>
        <c:manualLayout>
          <c:layoutTarget val="inner"/>
          <c:xMode val="edge"/>
          <c:yMode val="edge"/>
          <c:x val="6.112843037477457E-2"/>
          <c:y val="1.9502688843841098E-2"/>
          <c:w val="0.91235577695645187"/>
          <c:h val="0.91653670985778801"/>
        </c:manualLayout>
      </c:layout>
      <c:scatterChart>
        <c:scatterStyle val="smooth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Энергия</c:v>
                </c:pt>
              </c:strCache>
            </c:strRef>
          </c:tx>
          <c:spPr>
            <a:ln>
              <a:solidFill>
                <a:srgbClr val="C00000"/>
              </a:solidFill>
            </a:ln>
          </c:spPr>
          <c:marker>
            <c:spPr>
              <a:solidFill>
                <a:srgbClr val="C00000"/>
              </a:solidFill>
              <a:ln>
                <a:solidFill>
                  <a:srgbClr val="C00000"/>
                </a:solidFill>
              </a:ln>
            </c:spPr>
          </c:marker>
          <c:xVal>
            <c:numRef>
              <c:f>Sheet1!$A$2:$A$20</c:f>
              <c:numCache>
                <c:formatCode>General</c:formatCode>
                <c:ptCount val="19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</c:numCache>
            </c:numRef>
          </c:xVal>
          <c:yVal>
            <c:numRef>
              <c:f>Sheet1!$B$2:$B$20</c:f>
              <c:numCache>
                <c:formatCode>General</c:formatCode>
                <c:ptCount val="19"/>
                <c:pt idx="0">
                  <c:v>1</c:v>
                </c:pt>
                <c:pt idx="1">
                  <c:v>97</c:v>
                </c:pt>
                <c:pt idx="2">
                  <c:v>85</c:v>
                </c:pt>
                <c:pt idx="3">
                  <c:v>73</c:v>
                </c:pt>
                <c:pt idx="4">
                  <c:v>65</c:v>
                </c:pt>
                <c:pt idx="5">
                  <c:v>60</c:v>
                </c:pt>
                <c:pt idx="6">
                  <c:v>40</c:v>
                </c:pt>
                <c:pt idx="7">
                  <c:v>44</c:v>
                </c:pt>
                <c:pt idx="8">
                  <c:v>47</c:v>
                </c:pt>
                <c:pt idx="9">
                  <c:v>39</c:v>
                </c:pt>
                <c:pt idx="10">
                  <c:v>40</c:v>
                </c:pt>
                <c:pt idx="11">
                  <c:v>15</c:v>
                </c:pt>
                <c:pt idx="12">
                  <c:v>25</c:v>
                </c:pt>
                <c:pt idx="13">
                  <c:v>25</c:v>
                </c:pt>
                <c:pt idx="14">
                  <c:v>10</c:v>
                </c:pt>
                <c:pt idx="15">
                  <c:v>15</c:v>
                </c:pt>
                <c:pt idx="16">
                  <c:v>5</c:v>
                </c:pt>
                <c:pt idx="17">
                  <c:v>10</c:v>
                </c:pt>
                <c:pt idx="18">
                  <c:v>9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88AE-4C74-8BCB-FF735871F0D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60212800"/>
        <c:axId val="360216328"/>
      </c:scatterChart>
      <c:valAx>
        <c:axId val="360212800"/>
        <c:scaling>
          <c:orientation val="minMax"/>
          <c:max val="90"/>
          <c:min val="0"/>
        </c:scaling>
        <c:delete val="0"/>
        <c:axPos val="b"/>
        <c:numFmt formatCode="General" sourceLinked="1"/>
        <c:majorTickMark val="out"/>
        <c:minorTickMark val="none"/>
        <c:tickLblPos val="nextTo"/>
        <c:crossAx val="360216328"/>
        <c:crosses val="autoZero"/>
        <c:crossBetween val="midCat"/>
        <c:majorUnit val="10"/>
      </c:valAx>
      <c:valAx>
        <c:axId val="360216328"/>
        <c:scaling>
          <c:orientation val="minMax"/>
          <c:max val="110"/>
          <c:min val="0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360212800"/>
        <c:crosses val="autoZero"/>
        <c:crossBetween val="midCat"/>
      </c:valAx>
    </c:plotArea>
    <c:legend>
      <c:legendPos val="r"/>
      <c:layout>
        <c:manualLayout>
          <c:xMode val="edge"/>
          <c:yMode val="edge"/>
          <c:x val="0.84739894614842337"/>
          <c:y val="0.16816998983457165"/>
          <c:w val="0.14672736469398079"/>
          <c:h val="0.35015315665193003"/>
        </c:manualLayout>
      </c:layout>
      <c:overlay val="0"/>
      <c:spPr>
        <a:solidFill>
          <a:schemeClr val="bg1"/>
        </a:solidFill>
      </c:spPr>
    </c:legend>
    <c:plotVisOnly val="1"/>
    <c:dispBlanksAs val="gap"/>
    <c:showDLblsOverMax val="0"/>
  </c:chart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10"/>
    </mc:Choice>
    <mc:Fallback>
      <c:style val="10"/>
    </mc:Fallback>
  </mc:AlternateContent>
  <c:chart>
    <c:autoTitleDeleted val="0"/>
    <c:plotArea>
      <c:layout>
        <c:manualLayout>
          <c:layoutTarget val="inner"/>
          <c:xMode val="edge"/>
          <c:yMode val="edge"/>
          <c:x val="6.112843037477457E-2"/>
          <c:y val="1.9502688843841098E-2"/>
          <c:w val="0.91235577695645187"/>
          <c:h val="0.91653670985778801"/>
        </c:manualLayout>
      </c:layout>
      <c:scatterChart>
        <c:scatterStyle val="smooth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Энергия</c:v>
                </c:pt>
              </c:strCache>
            </c:strRef>
          </c:tx>
          <c:spPr>
            <a:ln>
              <a:solidFill>
                <a:srgbClr val="C00000"/>
              </a:solidFill>
            </a:ln>
          </c:spPr>
          <c:marker>
            <c:spPr>
              <a:solidFill>
                <a:srgbClr val="C00000"/>
              </a:solidFill>
              <a:ln>
                <a:solidFill>
                  <a:srgbClr val="C00000"/>
                </a:solidFill>
              </a:ln>
            </c:spPr>
          </c:marker>
          <c:xVal>
            <c:numRef>
              <c:f>Sheet1!$A$2:$A$20</c:f>
              <c:numCache>
                <c:formatCode>General</c:formatCode>
                <c:ptCount val="19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</c:numCache>
            </c:numRef>
          </c:xVal>
          <c:yVal>
            <c:numRef>
              <c:f>Sheet1!$B$2:$B$20</c:f>
              <c:numCache>
                <c:formatCode>General</c:formatCode>
                <c:ptCount val="19"/>
                <c:pt idx="0">
                  <c:v>1</c:v>
                </c:pt>
                <c:pt idx="1">
                  <c:v>97</c:v>
                </c:pt>
                <c:pt idx="2">
                  <c:v>85</c:v>
                </c:pt>
                <c:pt idx="3">
                  <c:v>73</c:v>
                </c:pt>
                <c:pt idx="4">
                  <c:v>65</c:v>
                </c:pt>
                <c:pt idx="5">
                  <c:v>60</c:v>
                </c:pt>
                <c:pt idx="6">
                  <c:v>40</c:v>
                </c:pt>
                <c:pt idx="7">
                  <c:v>44</c:v>
                </c:pt>
                <c:pt idx="8">
                  <c:v>47</c:v>
                </c:pt>
                <c:pt idx="9">
                  <c:v>39</c:v>
                </c:pt>
                <c:pt idx="10">
                  <c:v>40</c:v>
                </c:pt>
                <c:pt idx="11">
                  <c:v>15</c:v>
                </c:pt>
                <c:pt idx="12">
                  <c:v>25</c:v>
                </c:pt>
                <c:pt idx="13">
                  <c:v>25</c:v>
                </c:pt>
                <c:pt idx="14">
                  <c:v>10</c:v>
                </c:pt>
                <c:pt idx="15">
                  <c:v>15</c:v>
                </c:pt>
                <c:pt idx="16">
                  <c:v>5</c:v>
                </c:pt>
                <c:pt idx="17">
                  <c:v>10</c:v>
                </c:pt>
                <c:pt idx="18">
                  <c:v>9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9779-454D-BB17-9136486F42E0}"/>
            </c:ext>
          </c:extLst>
        </c:ser>
        <c:ser>
          <c:idx val="4"/>
          <c:order val="1"/>
          <c:tx>
            <c:strRef>
              <c:f>Sheet1!$C$1</c:f>
              <c:strCache>
                <c:ptCount val="1"/>
                <c:pt idx="0">
                  <c:v>Опыт</c:v>
                </c:pt>
              </c:strCache>
            </c:strRef>
          </c:tx>
          <c:spPr>
            <a:ln>
              <a:solidFill>
                <a:srgbClr val="0070C0"/>
              </a:solidFill>
            </a:ln>
          </c:spPr>
          <c:marker>
            <c:spPr>
              <a:solidFill>
                <a:srgbClr val="0070C0"/>
              </a:solidFill>
              <a:ln>
                <a:noFill/>
              </a:ln>
            </c:spPr>
          </c:marker>
          <c:xVal>
            <c:numRef>
              <c:f>Sheet1!$A$2:$A$20</c:f>
              <c:numCache>
                <c:formatCode>General</c:formatCode>
                <c:ptCount val="19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</c:numCache>
            </c:numRef>
          </c:xVal>
          <c:yVal>
            <c:numRef>
              <c:f>Sheet1!$C$2:$C$20</c:f>
              <c:numCache>
                <c:formatCode>General</c:formatCode>
                <c:ptCount val="19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27</c:v>
                </c:pt>
                <c:pt idx="5">
                  <c:v>35</c:v>
                </c:pt>
                <c:pt idx="6">
                  <c:v>45</c:v>
                </c:pt>
                <c:pt idx="7">
                  <c:v>60</c:v>
                </c:pt>
                <c:pt idx="8">
                  <c:v>70</c:v>
                </c:pt>
                <c:pt idx="9">
                  <c:v>78</c:v>
                </c:pt>
                <c:pt idx="10">
                  <c:v>83</c:v>
                </c:pt>
                <c:pt idx="11">
                  <c:v>87</c:v>
                </c:pt>
                <c:pt idx="12">
                  <c:v>90</c:v>
                </c:pt>
                <c:pt idx="13">
                  <c:v>93</c:v>
                </c:pt>
                <c:pt idx="14">
                  <c:v>95</c:v>
                </c:pt>
                <c:pt idx="15">
                  <c:v>96</c:v>
                </c:pt>
                <c:pt idx="16">
                  <c:v>97</c:v>
                </c:pt>
                <c:pt idx="17">
                  <c:v>98</c:v>
                </c:pt>
                <c:pt idx="18">
                  <c:v>99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9779-454D-BB17-9136486F42E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60214368"/>
        <c:axId val="360214760"/>
      </c:scatterChart>
      <c:valAx>
        <c:axId val="360214368"/>
        <c:scaling>
          <c:orientation val="minMax"/>
          <c:max val="90"/>
          <c:min val="0"/>
        </c:scaling>
        <c:delete val="0"/>
        <c:axPos val="b"/>
        <c:numFmt formatCode="General" sourceLinked="1"/>
        <c:majorTickMark val="out"/>
        <c:minorTickMark val="none"/>
        <c:tickLblPos val="nextTo"/>
        <c:crossAx val="360214760"/>
        <c:crosses val="autoZero"/>
        <c:crossBetween val="midCat"/>
        <c:majorUnit val="10"/>
      </c:valAx>
      <c:valAx>
        <c:axId val="360214760"/>
        <c:scaling>
          <c:orientation val="minMax"/>
          <c:max val="110"/>
          <c:min val="0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360214368"/>
        <c:crosses val="autoZero"/>
        <c:crossBetween val="midCat"/>
      </c:valAx>
    </c:plotArea>
    <c:legend>
      <c:legendPos val="r"/>
      <c:layout>
        <c:manualLayout>
          <c:xMode val="edge"/>
          <c:yMode val="edge"/>
          <c:x val="0.84739894614842337"/>
          <c:y val="0.16816998983457165"/>
          <c:w val="0.14672736469398079"/>
          <c:h val="0.35015315665193003"/>
        </c:manualLayout>
      </c:layout>
      <c:overlay val="0"/>
      <c:spPr>
        <a:solidFill>
          <a:schemeClr val="bg1"/>
        </a:solidFill>
      </c:spPr>
    </c:legend>
    <c:plotVisOnly val="1"/>
    <c:dispBlanksAs val="gap"/>
    <c:showDLblsOverMax val="0"/>
  </c:chart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10"/>
    </mc:Choice>
    <mc:Fallback>
      <c:style val="10"/>
    </mc:Fallback>
  </mc:AlternateContent>
  <c:chart>
    <c:autoTitleDeleted val="0"/>
    <c:plotArea>
      <c:layout>
        <c:manualLayout>
          <c:layoutTarget val="inner"/>
          <c:xMode val="edge"/>
          <c:yMode val="edge"/>
          <c:x val="6.112843037477457E-2"/>
          <c:y val="1.9502688843841098E-2"/>
          <c:w val="0.91235577695645187"/>
          <c:h val="0.91653670985778801"/>
        </c:manualLayout>
      </c:layout>
      <c:scatterChart>
        <c:scatterStyle val="smooth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Энергия</c:v>
                </c:pt>
              </c:strCache>
            </c:strRef>
          </c:tx>
          <c:spPr>
            <a:ln>
              <a:solidFill>
                <a:srgbClr val="C00000"/>
              </a:solidFill>
            </a:ln>
          </c:spPr>
          <c:marker>
            <c:spPr>
              <a:solidFill>
                <a:srgbClr val="C00000"/>
              </a:solidFill>
              <a:ln>
                <a:solidFill>
                  <a:srgbClr val="C00000"/>
                </a:solidFill>
              </a:ln>
            </c:spPr>
          </c:marker>
          <c:xVal>
            <c:numRef>
              <c:f>Sheet1!$A$2:$A$20</c:f>
              <c:numCache>
                <c:formatCode>General</c:formatCode>
                <c:ptCount val="19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</c:numCache>
            </c:numRef>
          </c:xVal>
          <c:yVal>
            <c:numRef>
              <c:f>Sheet1!$B$2:$B$20</c:f>
              <c:numCache>
                <c:formatCode>General</c:formatCode>
                <c:ptCount val="19"/>
                <c:pt idx="0">
                  <c:v>1</c:v>
                </c:pt>
                <c:pt idx="1">
                  <c:v>97</c:v>
                </c:pt>
                <c:pt idx="2">
                  <c:v>85</c:v>
                </c:pt>
                <c:pt idx="3">
                  <c:v>73</c:v>
                </c:pt>
                <c:pt idx="4">
                  <c:v>65</c:v>
                </c:pt>
                <c:pt idx="5">
                  <c:v>60</c:v>
                </c:pt>
                <c:pt idx="6">
                  <c:v>40</c:v>
                </c:pt>
                <c:pt idx="7">
                  <c:v>44</c:v>
                </c:pt>
                <c:pt idx="8">
                  <c:v>47</c:v>
                </c:pt>
                <c:pt idx="9">
                  <c:v>39</c:v>
                </c:pt>
                <c:pt idx="10">
                  <c:v>40</c:v>
                </c:pt>
                <c:pt idx="11">
                  <c:v>15</c:v>
                </c:pt>
                <c:pt idx="12">
                  <c:v>25</c:v>
                </c:pt>
                <c:pt idx="13">
                  <c:v>25</c:v>
                </c:pt>
                <c:pt idx="14">
                  <c:v>10</c:v>
                </c:pt>
                <c:pt idx="15">
                  <c:v>15</c:v>
                </c:pt>
                <c:pt idx="16">
                  <c:v>5</c:v>
                </c:pt>
                <c:pt idx="17">
                  <c:v>10</c:v>
                </c:pt>
                <c:pt idx="18">
                  <c:v>9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FE48-490B-BE93-04A1F2BD0D8A}"/>
            </c:ext>
          </c:extLst>
        </c:ser>
        <c:ser>
          <c:idx val="4"/>
          <c:order val="1"/>
          <c:tx>
            <c:strRef>
              <c:f>Sheet1!$C$1</c:f>
              <c:strCache>
                <c:ptCount val="1"/>
                <c:pt idx="0">
                  <c:v>Опыт</c:v>
                </c:pt>
              </c:strCache>
            </c:strRef>
          </c:tx>
          <c:spPr>
            <a:ln>
              <a:solidFill>
                <a:srgbClr val="0070C0"/>
              </a:solidFill>
            </a:ln>
          </c:spPr>
          <c:marker>
            <c:spPr>
              <a:solidFill>
                <a:srgbClr val="0070C0"/>
              </a:solidFill>
              <a:ln>
                <a:noFill/>
              </a:ln>
            </c:spPr>
          </c:marker>
          <c:xVal>
            <c:numRef>
              <c:f>Sheet1!$A$2:$A$20</c:f>
              <c:numCache>
                <c:formatCode>General</c:formatCode>
                <c:ptCount val="19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</c:numCache>
            </c:numRef>
          </c:xVal>
          <c:yVal>
            <c:numRef>
              <c:f>Sheet1!$C$2:$C$20</c:f>
              <c:numCache>
                <c:formatCode>General</c:formatCode>
                <c:ptCount val="19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27</c:v>
                </c:pt>
                <c:pt idx="5">
                  <c:v>35</c:v>
                </c:pt>
                <c:pt idx="6">
                  <c:v>45</c:v>
                </c:pt>
                <c:pt idx="7">
                  <c:v>60</c:v>
                </c:pt>
                <c:pt idx="8">
                  <c:v>70</c:v>
                </c:pt>
                <c:pt idx="9">
                  <c:v>78</c:v>
                </c:pt>
                <c:pt idx="10">
                  <c:v>83</c:v>
                </c:pt>
                <c:pt idx="11">
                  <c:v>87</c:v>
                </c:pt>
                <c:pt idx="12">
                  <c:v>90</c:v>
                </c:pt>
                <c:pt idx="13">
                  <c:v>93</c:v>
                </c:pt>
                <c:pt idx="14">
                  <c:v>95</c:v>
                </c:pt>
                <c:pt idx="15">
                  <c:v>96</c:v>
                </c:pt>
                <c:pt idx="16">
                  <c:v>97</c:v>
                </c:pt>
                <c:pt idx="17">
                  <c:v>98</c:v>
                </c:pt>
                <c:pt idx="18">
                  <c:v>99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FE48-490B-BE93-04A1F2BD0D8A}"/>
            </c:ext>
          </c:extLst>
        </c:ser>
        <c:ser>
          <c:idx val="1"/>
          <c:order val="2"/>
          <c:tx>
            <c:strRef>
              <c:f>Sheet1!$D$1</c:f>
              <c:strCache>
                <c:ptCount val="1"/>
                <c:pt idx="0">
                  <c:v>Опыт 2</c:v>
                </c:pt>
              </c:strCache>
            </c:strRef>
          </c:tx>
          <c:spPr>
            <a:ln>
              <a:solidFill>
                <a:srgbClr val="92D050"/>
              </a:solidFill>
            </a:ln>
          </c:spPr>
          <c:marker>
            <c:spPr>
              <a:solidFill>
                <a:srgbClr val="92D050"/>
              </a:solidFill>
              <a:ln>
                <a:noFill/>
              </a:ln>
            </c:spPr>
          </c:marker>
          <c:xVal>
            <c:numRef>
              <c:f>Sheet1!$A$2:$A$20</c:f>
              <c:numCache>
                <c:formatCode>General</c:formatCode>
                <c:ptCount val="19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</c:numCache>
            </c:numRef>
          </c:xVal>
          <c:yVal>
            <c:numRef>
              <c:f>Sheet1!$D$2:$D$20</c:f>
              <c:numCache>
                <c:formatCode>General</c:formatCode>
                <c:ptCount val="19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32</c:v>
                </c:pt>
                <c:pt idx="5">
                  <c:v>45</c:v>
                </c:pt>
                <c:pt idx="6">
                  <c:v>60</c:v>
                </c:pt>
                <c:pt idx="7">
                  <c:v>70</c:v>
                </c:pt>
                <c:pt idx="8">
                  <c:v>75</c:v>
                </c:pt>
                <c:pt idx="9">
                  <c:v>80</c:v>
                </c:pt>
                <c:pt idx="10">
                  <c:v>83</c:v>
                </c:pt>
                <c:pt idx="11">
                  <c:v>87</c:v>
                </c:pt>
                <c:pt idx="12">
                  <c:v>90</c:v>
                </c:pt>
                <c:pt idx="13">
                  <c:v>93</c:v>
                </c:pt>
                <c:pt idx="14">
                  <c:v>95</c:v>
                </c:pt>
                <c:pt idx="15">
                  <c:v>96</c:v>
                </c:pt>
                <c:pt idx="16">
                  <c:v>97</c:v>
                </c:pt>
                <c:pt idx="17">
                  <c:v>98</c:v>
                </c:pt>
                <c:pt idx="18">
                  <c:v>99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FE48-490B-BE93-04A1F2BD0D8A}"/>
            </c:ext>
          </c:extLst>
        </c:ser>
        <c:ser>
          <c:idx val="2"/>
          <c:order val="3"/>
          <c:tx>
            <c:strRef>
              <c:f>Sheet1!$E$1</c:f>
              <c:strCache>
                <c:ptCount val="1"/>
                <c:pt idx="0">
                  <c:v>Опыт 3</c:v>
                </c:pt>
              </c:strCache>
            </c:strRef>
          </c:tx>
          <c:spPr>
            <a:ln>
              <a:solidFill>
                <a:schemeClr val="tx1">
                  <a:lumMod val="85000"/>
                  <a:lumOff val="15000"/>
                </a:schemeClr>
              </a:solidFill>
            </a:ln>
          </c:spPr>
          <c:marker>
            <c:symbol val="star"/>
            <c:size val="9"/>
            <c:spPr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c:spPr>
          </c:marker>
          <c:xVal>
            <c:numRef>
              <c:f>Sheet1!$A$2:$A$20</c:f>
              <c:numCache>
                <c:formatCode>General</c:formatCode>
                <c:ptCount val="19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</c:numCache>
            </c:numRef>
          </c:xVal>
          <c:yVal>
            <c:numRef>
              <c:f>Sheet1!$E$2:$E$20</c:f>
              <c:numCache>
                <c:formatCode>General</c:formatCode>
                <c:ptCount val="19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27</c:v>
                </c:pt>
                <c:pt idx="5">
                  <c:v>35</c:v>
                </c:pt>
                <c:pt idx="6">
                  <c:v>45</c:v>
                </c:pt>
                <c:pt idx="7">
                  <c:v>45</c:v>
                </c:pt>
                <c:pt idx="8">
                  <c:v>55</c:v>
                </c:pt>
                <c:pt idx="9">
                  <c:v>50</c:v>
                </c:pt>
                <c:pt idx="10">
                  <c:v>53</c:v>
                </c:pt>
                <c:pt idx="11">
                  <c:v>40</c:v>
                </c:pt>
                <c:pt idx="12">
                  <c:v>42</c:v>
                </c:pt>
                <c:pt idx="13">
                  <c:v>30</c:v>
                </c:pt>
                <c:pt idx="14">
                  <c:v>25</c:v>
                </c:pt>
                <c:pt idx="15">
                  <c:v>25</c:v>
                </c:pt>
                <c:pt idx="16">
                  <c:v>20</c:v>
                </c:pt>
                <c:pt idx="17">
                  <c:v>20</c:v>
                </c:pt>
                <c:pt idx="18">
                  <c:v>15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3-FE48-490B-BE93-04A1F2BD0D8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60213584"/>
        <c:axId val="360217112"/>
      </c:scatterChart>
      <c:valAx>
        <c:axId val="360213584"/>
        <c:scaling>
          <c:orientation val="minMax"/>
          <c:max val="90"/>
          <c:min val="0"/>
        </c:scaling>
        <c:delete val="0"/>
        <c:axPos val="b"/>
        <c:numFmt formatCode="General" sourceLinked="1"/>
        <c:majorTickMark val="out"/>
        <c:minorTickMark val="none"/>
        <c:tickLblPos val="nextTo"/>
        <c:crossAx val="360217112"/>
        <c:crosses val="autoZero"/>
        <c:crossBetween val="midCat"/>
        <c:majorUnit val="10"/>
      </c:valAx>
      <c:valAx>
        <c:axId val="360217112"/>
        <c:scaling>
          <c:orientation val="minMax"/>
          <c:max val="110"/>
          <c:min val="0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360213584"/>
        <c:crosses val="autoZero"/>
        <c:crossBetween val="midCat"/>
      </c:valAx>
    </c:plotArea>
    <c:legend>
      <c:legendPos val="r"/>
      <c:layout>
        <c:manualLayout>
          <c:xMode val="edge"/>
          <c:yMode val="edge"/>
          <c:x val="0.84739894614842337"/>
          <c:y val="0.16816998983457165"/>
          <c:w val="0.14672736469398079"/>
          <c:h val="0.35015315665193003"/>
        </c:manualLayout>
      </c:layout>
      <c:overlay val="0"/>
      <c:spPr>
        <a:solidFill>
          <a:schemeClr val="bg1"/>
        </a:solidFill>
      </c:spPr>
    </c:legend>
    <c:plotVisOnly val="1"/>
    <c:dispBlanksAs val="gap"/>
    <c:showDLblsOverMax val="0"/>
  </c:chart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10"/>
    </mc:Choice>
    <mc:Fallback>
      <c:style val="10"/>
    </mc:Fallback>
  </mc:AlternateContent>
  <c:chart>
    <c:autoTitleDeleted val="0"/>
    <c:plotArea>
      <c:layout>
        <c:manualLayout>
          <c:layoutTarget val="inner"/>
          <c:xMode val="edge"/>
          <c:yMode val="edge"/>
          <c:x val="6.112843037477457E-2"/>
          <c:y val="1.9502688843841098E-2"/>
          <c:w val="0.91235577695645187"/>
          <c:h val="0.91653670985778801"/>
        </c:manualLayout>
      </c:layout>
      <c:scatterChart>
        <c:scatterStyle val="smoothMarker"/>
        <c:varyColors val="0"/>
        <c:ser>
          <c:idx val="4"/>
          <c:order val="0"/>
          <c:tx>
            <c:strRef>
              <c:f>Sheet1!$C$1</c:f>
              <c:strCache>
                <c:ptCount val="1"/>
                <c:pt idx="0">
                  <c:v>Опыт</c:v>
                </c:pt>
              </c:strCache>
            </c:strRef>
          </c:tx>
          <c:spPr>
            <a:ln>
              <a:solidFill>
                <a:srgbClr val="0070C0"/>
              </a:solidFill>
            </a:ln>
          </c:spPr>
          <c:marker>
            <c:spPr>
              <a:solidFill>
                <a:srgbClr val="0070C0"/>
              </a:solidFill>
              <a:ln>
                <a:noFill/>
              </a:ln>
            </c:spPr>
          </c:marker>
          <c:xVal>
            <c:numRef>
              <c:f>Sheet1!$A$2:$A$20</c:f>
              <c:numCache>
                <c:formatCode>General</c:formatCode>
                <c:ptCount val="19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</c:numCache>
            </c:numRef>
          </c:xVal>
          <c:yVal>
            <c:numRef>
              <c:f>Sheet1!$C$2:$C$20</c:f>
              <c:numCache>
                <c:formatCode>General</c:formatCode>
                <c:ptCount val="19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27</c:v>
                </c:pt>
                <c:pt idx="5">
                  <c:v>35</c:v>
                </c:pt>
                <c:pt idx="6">
                  <c:v>45</c:v>
                </c:pt>
                <c:pt idx="7">
                  <c:v>60</c:v>
                </c:pt>
                <c:pt idx="8">
                  <c:v>70</c:v>
                </c:pt>
                <c:pt idx="9">
                  <c:v>78</c:v>
                </c:pt>
                <c:pt idx="10">
                  <c:v>83</c:v>
                </c:pt>
                <c:pt idx="11">
                  <c:v>87</c:v>
                </c:pt>
                <c:pt idx="12">
                  <c:v>90</c:v>
                </c:pt>
                <c:pt idx="13">
                  <c:v>93</c:v>
                </c:pt>
                <c:pt idx="14">
                  <c:v>95</c:v>
                </c:pt>
                <c:pt idx="15">
                  <c:v>96</c:v>
                </c:pt>
                <c:pt idx="16">
                  <c:v>97</c:v>
                </c:pt>
                <c:pt idx="17">
                  <c:v>98</c:v>
                </c:pt>
                <c:pt idx="18">
                  <c:v>99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8FD1-49C0-8FBA-51264272BA6E}"/>
            </c:ext>
          </c:extLst>
        </c:ser>
        <c:ser>
          <c:idx val="1"/>
          <c:order val="1"/>
          <c:tx>
            <c:strRef>
              <c:f>Sheet1!$D$1</c:f>
              <c:strCache>
                <c:ptCount val="1"/>
                <c:pt idx="0">
                  <c:v>Опыт 2</c:v>
                </c:pt>
              </c:strCache>
            </c:strRef>
          </c:tx>
          <c:spPr>
            <a:ln>
              <a:solidFill>
                <a:srgbClr val="92D050"/>
              </a:solidFill>
            </a:ln>
          </c:spPr>
          <c:marker>
            <c:spPr>
              <a:solidFill>
                <a:srgbClr val="92D050"/>
              </a:solidFill>
              <a:ln>
                <a:noFill/>
              </a:ln>
            </c:spPr>
          </c:marker>
          <c:xVal>
            <c:numRef>
              <c:f>Sheet1!$A$2:$A$20</c:f>
              <c:numCache>
                <c:formatCode>General</c:formatCode>
                <c:ptCount val="19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</c:numCache>
            </c:numRef>
          </c:xVal>
          <c:yVal>
            <c:numRef>
              <c:f>Sheet1!$D$2:$D$20</c:f>
              <c:numCache>
                <c:formatCode>General</c:formatCode>
                <c:ptCount val="19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32</c:v>
                </c:pt>
                <c:pt idx="5">
                  <c:v>45</c:v>
                </c:pt>
                <c:pt idx="6">
                  <c:v>60</c:v>
                </c:pt>
                <c:pt idx="7">
                  <c:v>70</c:v>
                </c:pt>
                <c:pt idx="8">
                  <c:v>75</c:v>
                </c:pt>
                <c:pt idx="9">
                  <c:v>80</c:v>
                </c:pt>
                <c:pt idx="10">
                  <c:v>83</c:v>
                </c:pt>
                <c:pt idx="11">
                  <c:v>87</c:v>
                </c:pt>
                <c:pt idx="12">
                  <c:v>90</c:v>
                </c:pt>
                <c:pt idx="13">
                  <c:v>93</c:v>
                </c:pt>
                <c:pt idx="14">
                  <c:v>95</c:v>
                </c:pt>
                <c:pt idx="15">
                  <c:v>96</c:v>
                </c:pt>
                <c:pt idx="16">
                  <c:v>97</c:v>
                </c:pt>
                <c:pt idx="17">
                  <c:v>98</c:v>
                </c:pt>
                <c:pt idx="18">
                  <c:v>99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8FD1-49C0-8FBA-51264272BA6E}"/>
            </c:ext>
          </c:extLst>
        </c:ser>
        <c:ser>
          <c:idx val="2"/>
          <c:order val="2"/>
          <c:tx>
            <c:strRef>
              <c:f>Sheet1!$E$1</c:f>
              <c:strCache>
                <c:ptCount val="1"/>
                <c:pt idx="0">
                  <c:v>Опыт 3</c:v>
                </c:pt>
              </c:strCache>
            </c:strRef>
          </c:tx>
          <c:spPr>
            <a:ln>
              <a:solidFill>
                <a:schemeClr val="tx1">
                  <a:lumMod val="85000"/>
                  <a:lumOff val="15000"/>
                </a:schemeClr>
              </a:solidFill>
            </a:ln>
          </c:spPr>
          <c:marker>
            <c:symbol val="x"/>
            <c:size val="9"/>
            <c:spPr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c:spPr>
          </c:marker>
          <c:xVal>
            <c:numRef>
              <c:f>Sheet1!$A$2:$A$20</c:f>
              <c:numCache>
                <c:formatCode>General</c:formatCode>
                <c:ptCount val="19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</c:numCache>
            </c:numRef>
          </c:xVal>
          <c:yVal>
            <c:numRef>
              <c:f>Sheet1!$E$2:$E$20</c:f>
              <c:numCache>
                <c:formatCode>General</c:formatCode>
                <c:ptCount val="19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27</c:v>
                </c:pt>
                <c:pt idx="5">
                  <c:v>35</c:v>
                </c:pt>
                <c:pt idx="6">
                  <c:v>45</c:v>
                </c:pt>
                <c:pt idx="7">
                  <c:v>45</c:v>
                </c:pt>
                <c:pt idx="8">
                  <c:v>55</c:v>
                </c:pt>
                <c:pt idx="9">
                  <c:v>50</c:v>
                </c:pt>
                <c:pt idx="10">
                  <c:v>53</c:v>
                </c:pt>
                <c:pt idx="11">
                  <c:v>40</c:v>
                </c:pt>
                <c:pt idx="12">
                  <c:v>42</c:v>
                </c:pt>
                <c:pt idx="13">
                  <c:v>30</c:v>
                </c:pt>
                <c:pt idx="14">
                  <c:v>25</c:v>
                </c:pt>
                <c:pt idx="15">
                  <c:v>25</c:v>
                </c:pt>
                <c:pt idx="16">
                  <c:v>20</c:v>
                </c:pt>
                <c:pt idx="17">
                  <c:v>20</c:v>
                </c:pt>
                <c:pt idx="18">
                  <c:v>15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8FD1-49C0-8FBA-51264272BA6E}"/>
            </c:ext>
          </c:extLst>
        </c:ser>
        <c:ser>
          <c:idx val="3"/>
          <c:order val="3"/>
          <c:tx>
            <c:strRef>
              <c:f>Sheet1!$F$1</c:f>
              <c:strCache>
                <c:ptCount val="1"/>
                <c:pt idx="0">
                  <c:v>Карьера</c:v>
                </c:pt>
              </c:strCache>
            </c:strRef>
          </c:tx>
          <c:spPr>
            <a:ln>
              <a:solidFill>
                <a:srgbClr val="0070C0">
                  <a:alpha val="50000"/>
                </a:srgbClr>
              </a:solidFill>
            </a:ln>
          </c:spPr>
          <c:marker>
            <c:symbol val="circle"/>
            <c:size val="9"/>
            <c:spPr>
              <a:solidFill>
                <a:srgbClr val="0070C0">
                  <a:alpha val="50000"/>
                </a:srgbClr>
              </a:solidFill>
              <a:ln>
                <a:noFill/>
              </a:ln>
            </c:spPr>
          </c:marker>
          <c:xVal>
            <c:numRef>
              <c:f>Sheet1!$A$2:$A$20</c:f>
              <c:numCache>
                <c:formatCode>General</c:formatCode>
                <c:ptCount val="19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</c:numCache>
            </c:numRef>
          </c:xVal>
          <c:yVal>
            <c:numRef>
              <c:f>Sheet1!$F$2:$F$20</c:f>
              <c:numCache>
                <c:formatCode>General</c:formatCode>
                <c:ptCount val="19"/>
                <c:pt idx="0">
                  <c:v>0.1506024096385542</c:v>
                </c:pt>
                <c:pt idx="1">
                  <c:v>29.216867469879517</c:v>
                </c:pt>
                <c:pt idx="2">
                  <c:v>38.403614457831324</c:v>
                </c:pt>
                <c:pt idx="3">
                  <c:v>43.975903614457827</c:v>
                </c:pt>
                <c:pt idx="4">
                  <c:v>52.861445783132524</c:v>
                </c:pt>
                <c:pt idx="5">
                  <c:v>63.253012048192765</c:v>
                </c:pt>
                <c:pt idx="6">
                  <c:v>54.21686746987951</c:v>
                </c:pt>
                <c:pt idx="7">
                  <c:v>79.518072289156621</c:v>
                </c:pt>
                <c:pt idx="8">
                  <c:v>99.096385542168662</c:v>
                </c:pt>
                <c:pt idx="9">
                  <c:v>91.626506024096372</c:v>
                </c:pt>
                <c:pt idx="10">
                  <c:v>99.999999999999986</c:v>
                </c:pt>
                <c:pt idx="11">
                  <c:v>39.307228915662648</c:v>
                </c:pt>
                <c:pt idx="12">
                  <c:v>67.771084337349393</c:v>
                </c:pt>
                <c:pt idx="13">
                  <c:v>70.03012048192771</c:v>
                </c:pt>
                <c:pt idx="14">
                  <c:v>28.6144578313253</c:v>
                </c:pt>
                <c:pt idx="15">
                  <c:v>43.373493975903614</c:v>
                </c:pt>
                <c:pt idx="16">
                  <c:v>14.608433734939759</c:v>
                </c:pt>
                <c:pt idx="17">
                  <c:v>29.518072289156624</c:v>
                </c:pt>
                <c:pt idx="18">
                  <c:v>26.837349397590359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3-8FD1-49C0-8FBA-51264272BA6E}"/>
            </c:ext>
          </c:extLst>
        </c:ser>
        <c:ser>
          <c:idx val="5"/>
          <c:order val="4"/>
          <c:tx>
            <c:strRef>
              <c:f>Sheet1!$G$1</c:f>
              <c:strCache>
                <c:ptCount val="1"/>
                <c:pt idx="0">
                  <c:v>Карьера 2</c:v>
                </c:pt>
              </c:strCache>
            </c:strRef>
          </c:tx>
          <c:spPr>
            <a:ln>
              <a:solidFill>
                <a:srgbClr val="92D050">
                  <a:alpha val="50000"/>
                </a:srgbClr>
              </a:solidFill>
            </a:ln>
            <a:effectLst>
              <a:outerShdw sx="1000" sy="1000" algn="ctr" rotWithShape="0">
                <a:srgbClr val="000000"/>
              </a:outerShdw>
            </a:effectLst>
          </c:spPr>
          <c:marker>
            <c:spPr>
              <a:solidFill>
                <a:srgbClr val="92D050">
                  <a:alpha val="50000"/>
                </a:srgbClr>
              </a:solidFill>
              <a:ln>
                <a:noFill/>
              </a:ln>
              <a:effectLst>
                <a:outerShdw sx="1000" sy="1000" algn="ctr" rotWithShape="0">
                  <a:srgbClr val="000000"/>
                </a:outerShdw>
              </a:effectLst>
            </c:spPr>
          </c:marker>
          <c:xVal>
            <c:numRef>
              <c:f>Sheet1!$A$2:$A$20</c:f>
              <c:numCache>
                <c:formatCode>General</c:formatCode>
                <c:ptCount val="19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</c:numCache>
            </c:numRef>
          </c:xVal>
          <c:yVal>
            <c:numRef>
              <c:f>Sheet1!$G$2:$G$20</c:f>
              <c:numCache>
                <c:formatCode>General</c:formatCode>
                <c:ptCount val="19"/>
                <c:pt idx="0">
                  <c:v>0.1506024096385542</c:v>
                </c:pt>
                <c:pt idx="1">
                  <c:v>29.216867469879517</c:v>
                </c:pt>
                <c:pt idx="2">
                  <c:v>38.403614457831324</c:v>
                </c:pt>
                <c:pt idx="3">
                  <c:v>43.975903614457827</c:v>
                </c:pt>
                <c:pt idx="4">
                  <c:v>62.650602409638552</c:v>
                </c:pt>
                <c:pt idx="5">
                  <c:v>81.325301204819269</c:v>
                </c:pt>
                <c:pt idx="6">
                  <c:v>72.289156626506013</c:v>
                </c:pt>
                <c:pt idx="7">
                  <c:v>92.771084337349393</c:v>
                </c:pt>
                <c:pt idx="8">
                  <c:v>106.17469879518072</c:v>
                </c:pt>
                <c:pt idx="9">
                  <c:v>93.97590361445782</c:v>
                </c:pt>
                <c:pt idx="10">
                  <c:v>99.999999999999986</c:v>
                </c:pt>
                <c:pt idx="11">
                  <c:v>39.307228915662648</c:v>
                </c:pt>
                <c:pt idx="12">
                  <c:v>67.771084337349393</c:v>
                </c:pt>
                <c:pt idx="13">
                  <c:v>70.03012048192771</c:v>
                </c:pt>
                <c:pt idx="14">
                  <c:v>28.6144578313253</c:v>
                </c:pt>
                <c:pt idx="15">
                  <c:v>43.373493975903614</c:v>
                </c:pt>
                <c:pt idx="16">
                  <c:v>14.608433734939759</c:v>
                </c:pt>
                <c:pt idx="17">
                  <c:v>29.518072289156624</c:v>
                </c:pt>
                <c:pt idx="18">
                  <c:v>26.837349397590359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4-8FD1-49C0-8FBA-51264272BA6E}"/>
            </c:ext>
          </c:extLst>
        </c:ser>
        <c:ser>
          <c:idx val="6"/>
          <c:order val="5"/>
          <c:tx>
            <c:strRef>
              <c:f>Sheet1!$H$1</c:f>
              <c:strCache>
                <c:ptCount val="1"/>
                <c:pt idx="0">
                  <c:v>Карьера 3</c:v>
                </c:pt>
              </c:strCache>
            </c:strRef>
          </c:tx>
          <c:spPr>
            <a:ln>
              <a:solidFill>
                <a:schemeClr val="tx1">
                  <a:lumMod val="85000"/>
                  <a:lumOff val="15000"/>
                  <a:alpha val="50000"/>
                </a:schemeClr>
              </a:solidFill>
            </a:ln>
          </c:spPr>
          <c:marker>
            <c:symbol val="circle"/>
            <c:size val="9"/>
            <c:spPr>
              <a:solidFill>
                <a:schemeClr val="tx1">
                  <a:lumMod val="85000"/>
                  <a:lumOff val="15000"/>
                  <a:alpha val="50000"/>
                </a:schemeClr>
              </a:solidFill>
              <a:ln>
                <a:noFill/>
              </a:ln>
            </c:spPr>
          </c:marker>
          <c:xVal>
            <c:numRef>
              <c:f>Sheet1!$A$2:$A$20</c:f>
              <c:numCache>
                <c:formatCode>General</c:formatCode>
                <c:ptCount val="19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</c:numCache>
            </c:numRef>
          </c:xVal>
          <c:yVal>
            <c:numRef>
              <c:f>Sheet1!$H$2:$H$20</c:f>
              <c:numCache>
                <c:formatCode>General</c:formatCode>
                <c:ptCount val="19"/>
                <c:pt idx="0">
                  <c:v>0.1506024096385542</c:v>
                </c:pt>
                <c:pt idx="1">
                  <c:v>29.216867469879517</c:v>
                </c:pt>
                <c:pt idx="2">
                  <c:v>38.403614457831324</c:v>
                </c:pt>
                <c:pt idx="3">
                  <c:v>43.975903614457827</c:v>
                </c:pt>
                <c:pt idx="4">
                  <c:v>52.861445783132524</c:v>
                </c:pt>
                <c:pt idx="5">
                  <c:v>63.253012048192765</c:v>
                </c:pt>
                <c:pt idx="6">
                  <c:v>54.21686746987951</c:v>
                </c:pt>
                <c:pt idx="7">
                  <c:v>59.638554216867462</c:v>
                </c:pt>
                <c:pt idx="8">
                  <c:v>77.861445783132524</c:v>
                </c:pt>
                <c:pt idx="9">
                  <c:v>58.734939759036138</c:v>
                </c:pt>
                <c:pt idx="10">
                  <c:v>63.855421686746979</c:v>
                </c:pt>
                <c:pt idx="11">
                  <c:v>18.072289156626503</c:v>
                </c:pt>
                <c:pt idx="12">
                  <c:v>31.626506024096383</c:v>
                </c:pt>
                <c:pt idx="13">
                  <c:v>22.590361445783131</c:v>
                </c:pt>
                <c:pt idx="14">
                  <c:v>7.5301204819277103</c:v>
                </c:pt>
                <c:pt idx="15">
                  <c:v>11.295180722891565</c:v>
                </c:pt>
                <c:pt idx="16">
                  <c:v>3.012048192771084</c:v>
                </c:pt>
                <c:pt idx="17">
                  <c:v>6.0240963855421681</c:v>
                </c:pt>
                <c:pt idx="18">
                  <c:v>4.0662650602409638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5-8FD1-49C0-8FBA-51264272BA6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60217504"/>
        <c:axId val="360218288"/>
      </c:scatterChart>
      <c:valAx>
        <c:axId val="360217504"/>
        <c:scaling>
          <c:orientation val="minMax"/>
          <c:max val="90"/>
          <c:min val="0"/>
        </c:scaling>
        <c:delete val="0"/>
        <c:axPos val="b"/>
        <c:numFmt formatCode="General" sourceLinked="1"/>
        <c:majorTickMark val="out"/>
        <c:minorTickMark val="none"/>
        <c:tickLblPos val="nextTo"/>
        <c:crossAx val="360218288"/>
        <c:crosses val="autoZero"/>
        <c:crossBetween val="midCat"/>
        <c:majorUnit val="10"/>
      </c:valAx>
      <c:valAx>
        <c:axId val="360218288"/>
        <c:scaling>
          <c:orientation val="minMax"/>
          <c:max val="110"/>
          <c:min val="0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360217504"/>
        <c:crosses val="autoZero"/>
        <c:crossBetween val="midCat"/>
      </c:valAx>
    </c:plotArea>
    <c:legend>
      <c:legendPos val="r"/>
      <c:layout>
        <c:manualLayout>
          <c:xMode val="edge"/>
          <c:yMode val="edge"/>
          <c:x val="0.84739894614842337"/>
          <c:y val="0.16816998983457165"/>
          <c:w val="0.14672736469398079"/>
          <c:h val="0.35015315665193003"/>
        </c:manualLayout>
      </c:layout>
      <c:overlay val="0"/>
      <c:spPr>
        <a:solidFill>
          <a:schemeClr val="bg1"/>
        </a:solidFill>
      </c:spPr>
    </c:legend>
    <c:plotVisOnly val="1"/>
    <c:dispBlanksAs val="gap"/>
    <c:showDLblsOverMax val="0"/>
  </c:chart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02DD4C-272B-4AA6-A0CF-A5543D88E949}" type="datetimeFigureOut">
              <a:rPr lang="en-US" smtClean="0"/>
              <a:t>9/18/2024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7218CC-D485-4054-8EB1-BD4C671D9FB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95882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AA1BD5-EBFF-434A-A996-3204AAC05A36}" type="datetimeFigureOut">
              <a:rPr lang="en-US" smtClean="0"/>
              <a:t>9/18/2024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F11B92-1B69-4DD0-B378-A8A2B2B0935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21367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Образ слайда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Заметки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7C04DC7-02F9-4EDA-8454-092393A19CC9}" type="slidenum">
              <a:rPr lang="ru-RU" smtClean="0"/>
              <a:pPr>
                <a:defRPr/>
              </a:pPr>
              <a:t>60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779193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Образ слайда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Заметки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7C04DC7-02F9-4EDA-8454-092393A19CC9}" type="slidenum">
              <a:rPr lang="ru-RU" smtClean="0"/>
              <a:pPr>
                <a:defRPr/>
              </a:pPr>
              <a:t>61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443752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0A614-2130-4B6F-A582-8A8BDB43ADAC}" type="slidenum">
              <a:rPr lang="ru-RU" smtClean="0"/>
              <a:t>62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047836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A86DE2C-F1C1-4651-B1B1-F4785A4F5A42}" type="slidenum">
              <a:rPr lang="ru-RU" smtClean="0"/>
              <a:pPr>
                <a:defRPr/>
              </a:pPr>
              <a:t>63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043946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67544" y="2492896"/>
            <a:ext cx="7772400" cy="1470025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ru-RU" dirty="0"/>
              <a:t>Название доклада</a:t>
            </a:r>
            <a:endParaRPr lang="en-US" dirty="0"/>
          </a:p>
        </p:txBody>
      </p:sp>
      <p:sp>
        <p:nvSpPr>
          <p:cNvPr id="7" name="Shape 2"/>
          <p:cNvSpPr/>
          <p:nvPr userDrawn="1"/>
        </p:nvSpPr>
        <p:spPr>
          <a:xfrm>
            <a:off x="718546" y="4101450"/>
            <a:ext cx="721806" cy="102905"/>
          </a:xfrm>
          <a:prstGeom prst="rect">
            <a:avLst/>
          </a:prstGeom>
          <a:solidFill>
            <a:srgbClr val="FF9715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endParaRPr dirty="0"/>
          </a:p>
        </p:txBody>
      </p:sp>
      <p:sp>
        <p:nvSpPr>
          <p:cNvPr id="8" name="Shape 3"/>
          <p:cNvSpPr/>
          <p:nvPr userDrawn="1"/>
        </p:nvSpPr>
        <p:spPr>
          <a:xfrm>
            <a:off x="216" y="4101450"/>
            <a:ext cx="721804" cy="102905"/>
          </a:xfrm>
          <a:prstGeom prst="rect">
            <a:avLst/>
          </a:prstGeom>
          <a:solidFill>
            <a:srgbClr val="F20253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endParaRPr dirty="0"/>
          </a:p>
        </p:txBody>
      </p:sp>
      <p:sp>
        <p:nvSpPr>
          <p:cNvPr id="9" name="Shape 4"/>
          <p:cNvSpPr/>
          <p:nvPr userDrawn="1"/>
        </p:nvSpPr>
        <p:spPr>
          <a:xfrm>
            <a:off x="6642096" y="4101450"/>
            <a:ext cx="2501906" cy="102905"/>
          </a:xfrm>
          <a:prstGeom prst="rect">
            <a:avLst/>
          </a:prstGeom>
          <a:solidFill>
            <a:srgbClr val="7ECEFD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endParaRPr dirty="0"/>
          </a:p>
        </p:txBody>
      </p:sp>
      <p:sp>
        <p:nvSpPr>
          <p:cNvPr id="10" name="Shape 5"/>
          <p:cNvSpPr/>
          <p:nvPr userDrawn="1"/>
        </p:nvSpPr>
        <p:spPr>
          <a:xfrm>
            <a:off x="1432623" y="4101450"/>
            <a:ext cx="5216701" cy="102905"/>
          </a:xfrm>
          <a:prstGeom prst="rect">
            <a:avLst/>
          </a:prstGeom>
          <a:solidFill>
            <a:srgbClr val="2185C5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408461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41932"/>
            <a:ext cx="7622497" cy="1143000"/>
          </a:xfrm>
          <a:prstGeom prst="rect">
            <a:avLst/>
          </a:prstGeom>
        </p:spPr>
        <p:txBody>
          <a:bodyPr anchor="b"/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1412776"/>
            <a:ext cx="8496944" cy="468052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hape 23"/>
          <p:cNvSpPr/>
          <p:nvPr userDrawn="1"/>
        </p:nvSpPr>
        <p:spPr>
          <a:xfrm>
            <a:off x="892065" y="1217899"/>
            <a:ext cx="893703" cy="102905"/>
          </a:xfrm>
          <a:prstGeom prst="rect">
            <a:avLst/>
          </a:prstGeom>
          <a:solidFill>
            <a:srgbClr val="FF9715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endParaRPr dirty="0"/>
          </a:p>
        </p:txBody>
      </p:sp>
      <p:sp>
        <p:nvSpPr>
          <p:cNvPr id="8" name="Shape 24"/>
          <p:cNvSpPr/>
          <p:nvPr userDrawn="1"/>
        </p:nvSpPr>
        <p:spPr>
          <a:xfrm>
            <a:off x="-1" y="1217899"/>
            <a:ext cx="893701" cy="102905"/>
          </a:xfrm>
          <a:prstGeom prst="rect">
            <a:avLst/>
          </a:prstGeom>
          <a:solidFill>
            <a:srgbClr val="F20253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endParaRPr dirty="0"/>
          </a:p>
        </p:txBody>
      </p:sp>
      <p:sp>
        <p:nvSpPr>
          <p:cNvPr id="9" name="Shape 25"/>
          <p:cNvSpPr/>
          <p:nvPr userDrawn="1"/>
        </p:nvSpPr>
        <p:spPr>
          <a:xfrm>
            <a:off x="8243668" y="1217899"/>
            <a:ext cx="900332" cy="102905"/>
          </a:xfrm>
          <a:prstGeom prst="rect">
            <a:avLst/>
          </a:prstGeom>
          <a:solidFill>
            <a:srgbClr val="7ECEFD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endParaRPr dirty="0"/>
          </a:p>
        </p:txBody>
      </p:sp>
      <p:sp>
        <p:nvSpPr>
          <p:cNvPr id="10" name="Shape 26"/>
          <p:cNvSpPr/>
          <p:nvPr userDrawn="1"/>
        </p:nvSpPr>
        <p:spPr>
          <a:xfrm>
            <a:off x="1782707" y="1217899"/>
            <a:ext cx="6462608" cy="102905"/>
          </a:xfrm>
          <a:prstGeom prst="rect">
            <a:avLst/>
          </a:prstGeom>
          <a:solidFill>
            <a:srgbClr val="2185C5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endParaRPr dirty="0"/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2" hasCustomPrompt="1"/>
          </p:nvPr>
        </p:nvSpPr>
        <p:spPr>
          <a:xfrm>
            <a:off x="4212853" y="6139292"/>
            <a:ext cx="4319587" cy="718707"/>
          </a:xfrm>
          <a:prstGeom prst="rect">
            <a:avLst/>
          </a:prstGeom>
        </p:spPr>
        <p:txBody>
          <a:bodyPr anchor="b"/>
          <a:lstStyle>
            <a:lvl1pPr marL="0" indent="0">
              <a:buFontTx/>
              <a:buNone/>
              <a:defRPr sz="1400"/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 lang="en-US" dirty="0"/>
              <a:t>J. K. Author, “Title of paper,” in </a:t>
            </a:r>
            <a:r>
              <a:rPr lang="en-US" i="1" dirty="0"/>
              <a:t>Abbreviated Name </a:t>
            </a:r>
            <a:br>
              <a:rPr lang="en-US" i="1" dirty="0"/>
            </a:br>
            <a:r>
              <a:rPr lang="en-US" i="1" dirty="0"/>
              <a:t>of Conference</a:t>
            </a:r>
            <a:r>
              <a:rPr lang="en-US" dirty="0"/>
              <a:t>, year</a:t>
            </a:r>
          </a:p>
        </p:txBody>
      </p:sp>
      <p:sp>
        <p:nvSpPr>
          <p:cNvPr id="13" name="Shape 63"/>
          <p:cNvSpPr>
            <a:spLocks noGrp="1"/>
          </p:cNvSpPr>
          <p:nvPr>
            <p:ph type="sldNum" sz="quarter" idx="11"/>
          </p:nvPr>
        </p:nvSpPr>
        <p:spPr>
          <a:xfrm>
            <a:off x="8555398" y="6486445"/>
            <a:ext cx="588602" cy="313389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>
            <a:lvl1pPr algn="r">
              <a:defRPr sz="1600">
                <a:solidFill>
                  <a:srgbClr val="212121"/>
                </a:solidFill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07614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 black backgroung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95536" y="41932"/>
            <a:ext cx="7622497" cy="1143000"/>
          </a:xfrm>
          <a:prstGeom prst="rect">
            <a:avLst/>
          </a:prstGeo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pic>
        <p:nvPicPr>
          <p:cNvPr id="14" name="image1.png" descr="GM_LAB_vg_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082677" y="158750"/>
            <a:ext cx="945441" cy="736995"/>
          </a:xfrm>
          <a:prstGeom prst="rect">
            <a:avLst/>
          </a:prstGeom>
          <a:ln w="12700">
            <a:miter lim="400000"/>
          </a:ln>
        </p:spPr>
      </p:pic>
      <p:sp>
        <p:nvSpPr>
          <p:cNvPr id="18" name="Shape 28"/>
          <p:cNvSpPr/>
          <p:nvPr userDrawn="1"/>
        </p:nvSpPr>
        <p:spPr>
          <a:xfrm>
            <a:off x="12695" y="6349998"/>
            <a:ext cx="3686906" cy="5238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6037" tIns="46037" rIns="46037" bIns="46037">
            <a:spAutoFit/>
          </a:bodyPr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 sz="1400" dirty="0"/>
              <a:t>CS MSU Graphics&amp;Media Lab (Video Group</a:t>
            </a:r>
            <a:r>
              <a:rPr lang="en-US" sz="1400" dirty="0"/>
              <a:t>)</a:t>
            </a:r>
          </a:p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 lang="en-US" sz="1400" b="1" dirty="0">
                <a:solidFill>
                  <a:schemeClr val="tx1"/>
                </a:solidFill>
              </a:rPr>
              <a:t>www.compression.ru/video</a:t>
            </a:r>
            <a:endParaRPr sz="1400" b="1" dirty="0">
              <a:solidFill>
                <a:schemeClr val="tx1"/>
              </a:solidFill>
            </a:endParaRPr>
          </a:p>
        </p:txBody>
      </p:sp>
      <p:sp>
        <p:nvSpPr>
          <p:cNvPr id="19" name="Text Placeholder 22"/>
          <p:cNvSpPr>
            <a:spLocks noGrp="1"/>
          </p:cNvSpPr>
          <p:nvPr>
            <p:ph type="body" sz="quarter" idx="12" hasCustomPrompt="1"/>
          </p:nvPr>
        </p:nvSpPr>
        <p:spPr>
          <a:xfrm>
            <a:off x="4212853" y="6139292"/>
            <a:ext cx="4319587" cy="718707"/>
          </a:xfrm>
          <a:prstGeom prst="rect">
            <a:avLst/>
          </a:prstGeom>
        </p:spPr>
        <p:txBody>
          <a:bodyPr anchor="b"/>
          <a:lstStyle>
            <a:lvl1pPr marL="0" indent="0">
              <a:buFontTx/>
              <a:buNone/>
              <a:defRPr sz="1400"/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 lang="en-US" dirty="0"/>
              <a:t>J. K. Author, “Title of paper,” in </a:t>
            </a:r>
            <a:r>
              <a:rPr lang="en-US" i="1" dirty="0"/>
              <a:t>Abbreviated Name </a:t>
            </a:r>
            <a:br>
              <a:rPr lang="en-US" i="1" dirty="0"/>
            </a:br>
            <a:r>
              <a:rPr lang="en-US" i="1" dirty="0"/>
              <a:t>of Conference</a:t>
            </a:r>
            <a:r>
              <a:rPr lang="en-US" dirty="0"/>
              <a:t>, year</a:t>
            </a:r>
          </a:p>
        </p:txBody>
      </p:sp>
      <p:sp>
        <p:nvSpPr>
          <p:cNvPr id="9" name="Shape 63"/>
          <p:cNvSpPr>
            <a:spLocks noGrp="1"/>
          </p:cNvSpPr>
          <p:nvPr>
            <p:ph type="sldNum" sz="quarter" idx="11"/>
          </p:nvPr>
        </p:nvSpPr>
        <p:spPr>
          <a:xfrm>
            <a:off x="8555398" y="6486445"/>
            <a:ext cx="588602" cy="313389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>
            <a:lvl1pPr algn="r">
              <a:defRPr sz="1600">
                <a:solidFill>
                  <a:schemeClr val="tx1"/>
                </a:solidFill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05870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Background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755576" y="44624"/>
            <a:ext cx="7571184" cy="576064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3600"/>
            </a:lvl1pPr>
          </a:lstStyle>
          <a:p>
            <a:r>
              <a:rPr lang="en-US" dirty="0"/>
              <a:t>Film name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51520" y="6309320"/>
            <a:ext cx="2160240" cy="432693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2400" baseline="0"/>
            </a:lvl1pPr>
          </a:lstStyle>
          <a:p>
            <a:pPr lvl="0"/>
            <a:r>
              <a:rPr lang="en-US" dirty="0"/>
              <a:t>Left view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6012160" y="6309320"/>
            <a:ext cx="2881586" cy="432693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2400" baseline="0"/>
            </a:lvl1pPr>
          </a:lstStyle>
          <a:p>
            <a:pPr lvl="0"/>
            <a:r>
              <a:rPr lang="en-US" dirty="0"/>
              <a:t>Frame #</a:t>
            </a:r>
          </a:p>
        </p:txBody>
      </p:sp>
    </p:spTree>
    <p:extLst>
      <p:ext uri="{BB962C8B-B14F-4D97-AF65-F5344CB8AC3E}">
        <p14:creationId xmlns:p14="http://schemas.microsoft.com/office/powerpoint/2010/main" val="25764020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95536" y="41932"/>
            <a:ext cx="7622497" cy="1143000"/>
          </a:xfrm>
          <a:prstGeom prst="rect">
            <a:avLst/>
          </a:prstGeom>
        </p:spPr>
        <p:txBody>
          <a:bodyPr anchor="b"/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1412776"/>
            <a:ext cx="8496943" cy="4680520"/>
          </a:xfrm>
          <a:prstGeom prst="rect">
            <a:avLst/>
          </a:prstGeom>
        </p:spPr>
        <p:txBody>
          <a:bodyPr/>
          <a:lstStyle>
            <a:lvl1pPr marL="457200" indent="-457200">
              <a:buFont typeface="+mj-lt"/>
              <a:buAutoNum type="arabicPeriod"/>
              <a:defRPr sz="1800"/>
            </a:lvl1pPr>
            <a:lvl2pPr marL="914400" indent="-457200">
              <a:buFont typeface="+mj-lt"/>
              <a:buAutoNum type="arabicPeriod"/>
              <a:defRPr sz="1600"/>
            </a:lvl2pPr>
            <a:lvl3pPr marL="1371600" indent="-457200">
              <a:buFont typeface="+mj-lt"/>
              <a:buAutoNum type="arabicPeriod"/>
              <a:defRPr sz="1400"/>
            </a:lvl3pPr>
            <a:lvl4pPr marL="1714500" indent="-342900">
              <a:buFont typeface="+mj-lt"/>
              <a:buAutoNum type="arabicPeriod"/>
              <a:defRPr sz="1200"/>
            </a:lvl4pPr>
            <a:lvl5pPr marL="2171700" indent="-342900">
              <a:buFont typeface="+mj-lt"/>
              <a:buAutoNum type="arabicPeriod"/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hape 23"/>
          <p:cNvSpPr/>
          <p:nvPr userDrawn="1"/>
        </p:nvSpPr>
        <p:spPr>
          <a:xfrm>
            <a:off x="892065" y="1217899"/>
            <a:ext cx="893703" cy="102905"/>
          </a:xfrm>
          <a:prstGeom prst="rect">
            <a:avLst/>
          </a:prstGeom>
          <a:solidFill>
            <a:srgbClr val="FF9715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endParaRPr dirty="0"/>
          </a:p>
        </p:txBody>
      </p:sp>
      <p:sp>
        <p:nvSpPr>
          <p:cNvPr id="8" name="Shape 24"/>
          <p:cNvSpPr/>
          <p:nvPr userDrawn="1"/>
        </p:nvSpPr>
        <p:spPr>
          <a:xfrm>
            <a:off x="-1" y="1217899"/>
            <a:ext cx="893701" cy="102905"/>
          </a:xfrm>
          <a:prstGeom prst="rect">
            <a:avLst/>
          </a:prstGeom>
          <a:solidFill>
            <a:srgbClr val="F20253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endParaRPr dirty="0"/>
          </a:p>
        </p:txBody>
      </p:sp>
      <p:sp>
        <p:nvSpPr>
          <p:cNvPr id="9" name="Shape 25"/>
          <p:cNvSpPr/>
          <p:nvPr userDrawn="1"/>
        </p:nvSpPr>
        <p:spPr>
          <a:xfrm>
            <a:off x="8243668" y="1217899"/>
            <a:ext cx="900332" cy="102905"/>
          </a:xfrm>
          <a:prstGeom prst="rect">
            <a:avLst/>
          </a:prstGeom>
          <a:solidFill>
            <a:srgbClr val="7ECEFD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endParaRPr dirty="0"/>
          </a:p>
        </p:txBody>
      </p:sp>
      <p:sp>
        <p:nvSpPr>
          <p:cNvPr id="10" name="Shape 26"/>
          <p:cNvSpPr/>
          <p:nvPr userDrawn="1"/>
        </p:nvSpPr>
        <p:spPr>
          <a:xfrm>
            <a:off x="1782707" y="1217899"/>
            <a:ext cx="6462608" cy="102905"/>
          </a:xfrm>
          <a:prstGeom prst="rect">
            <a:avLst/>
          </a:prstGeom>
          <a:solidFill>
            <a:srgbClr val="2185C5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endParaRPr dirty="0"/>
          </a:p>
        </p:txBody>
      </p:sp>
      <p:pic>
        <p:nvPicPr>
          <p:cNvPr id="11" name="image1.png" descr="GM_LAB_vg_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82677" y="158750"/>
            <a:ext cx="945441" cy="736995"/>
          </a:xfrm>
          <a:prstGeom prst="rect">
            <a:avLst/>
          </a:prstGeom>
          <a:ln w="12700">
            <a:miter lim="400000"/>
          </a:ln>
        </p:spPr>
      </p:pic>
      <p:sp>
        <p:nvSpPr>
          <p:cNvPr id="21" name="Shape 28"/>
          <p:cNvSpPr/>
          <p:nvPr userDrawn="1"/>
        </p:nvSpPr>
        <p:spPr>
          <a:xfrm>
            <a:off x="12695" y="6349998"/>
            <a:ext cx="3686906" cy="5238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6037" tIns="46037" rIns="46037" bIns="46037">
            <a:spAutoFit/>
          </a:bodyPr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 sz="1400" dirty="0"/>
              <a:t>CS MSU Graphics&amp;Media Lab (Video Group</a:t>
            </a:r>
            <a:r>
              <a:rPr lang="en-US" sz="1400" dirty="0"/>
              <a:t>)</a:t>
            </a:r>
          </a:p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 lang="en-US" sz="1400" b="1" dirty="0">
                <a:solidFill>
                  <a:srgbClr val="164FC0"/>
                </a:solidFill>
              </a:rPr>
              <a:t>www.compression.ru/video</a:t>
            </a:r>
            <a:endParaRPr sz="1400" b="1" dirty="0">
              <a:solidFill>
                <a:srgbClr val="164FC0"/>
              </a:solidFill>
            </a:endParaRPr>
          </a:p>
        </p:txBody>
      </p:sp>
      <p:sp>
        <p:nvSpPr>
          <p:cNvPr id="12" name="Shape 63"/>
          <p:cNvSpPr>
            <a:spLocks noGrp="1"/>
          </p:cNvSpPr>
          <p:nvPr>
            <p:ph type="sldNum" sz="quarter" idx="11"/>
          </p:nvPr>
        </p:nvSpPr>
        <p:spPr>
          <a:xfrm>
            <a:off x="8555398" y="6486445"/>
            <a:ext cx="588602" cy="313389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>
            <a:lvl1pPr algn="r">
              <a:defRPr sz="1600">
                <a:solidFill>
                  <a:srgbClr val="212121"/>
                </a:solidFill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68073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63"/>
          <p:cNvSpPr>
            <a:spLocks noGrp="1"/>
          </p:cNvSpPr>
          <p:nvPr>
            <p:ph type="sldNum" sz="quarter" idx="11"/>
          </p:nvPr>
        </p:nvSpPr>
        <p:spPr>
          <a:xfrm>
            <a:off x="8555398" y="6486445"/>
            <a:ext cx="588602" cy="313389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>
            <a:lvl1pPr algn="r">
              <a:defRPr sz="1600">
                <a:solidFill>
                  <a:srgbClr val="212121"/>
                </a:solidFill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7990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85853" y="115888"/>
            <a:ext cx="6643734" cy="1319212"/>
          </a:xfrm>
          <a:prstGeom prst="rect">
            <a:avLst/>
          </a:prstGeo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614363" y="1989138"/>
            <a:ext cx="7845425" cy="4114800"/>
          </a:xfrm>
          <a:prstGeom prst="rect">
            <a:avLst/>
          </a:prstGeom>
        </p:spPr>
        <p:txBody>
          <a:bodyPr/>
          <a:lstStyle>
            <a:lvl1pPr>
              <a:buClr>
                <a:schemeClr val="tx2"/>
              </a:buClr>
              <a:defRPr sz="2800"/>
            </a:lvl1pPr>
            <a:lvl2pPr>
              <a:buClr>
                <a:schemeClr val="tx2"/>
              </a:buClr>
              <a:defRPr sz="2400"/>
            </a:lvl2pPr>
            <a:lvl3pPr>
              <a:buClr>
                <a:schemeClr val="tx2"/>
              </a:buClr>
              <a:defRPr sz="2200"/>
            </a:lvl3pPr>
            <a:lvl4pPr>
              <a:buClr>
                <a:schemeClr val="tx2"/>
              </a:buClr>
              <a:defRPr/>
            </a:lvl4pPr>
            <a:lvl5pPr>
              <a:buClr>
                <a:schemeClr val="tx2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 dirty="0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xfrm>
            <a:off x="1162050" y="6243638"/>
            <a:ext cx="1905000" cy="26511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xfrm>
            <a:off x="3729038" y="6357938"/>
            <a:ext cx="462915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FB58844-D110-447C-ABC7-1854C175D37A}" type="slidenum">
              <a:rPr lang="ru-RU"/>
              <a:pPr>
                <a:defRPr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197605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63"/>
          <p:cNvSpPr>
            <a:spLocks noGrp="1"/>
          </p:cNvSpPr>
          <p:nvPr>
            <p:ph type="sldNum" sz="quarter" idx="4"/>
          </p:nvPr>
        </p:nvSpPr>
        <p:spPr>
          <a:xfrm>
            <a:off x="8750000" y="6486445"/>
            <a:ext cx="217147" cy="313389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>
            <a:lvl1pPr>
              <a:defRPr sz="1600">
                <a:solidFill>
                  <a:srgbClr val="212121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92455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6" r:id="rId4"/>
    <p:sldLayoutId id="2147483657" r:id="rId5"/>
    <p:sldLayoutId id="2147483655" r:id="rId6"/>
    <p:sldLayoutId id="2147483658" r:id="rId7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hyperlink" Target="https://goo.gl/NRV4Jn" TargetMode="External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hyperlink" Target="http://odin-moy-den.livejournal.com/1474089.html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://www.forbes.ru/forbes/issue/2009-04/7255-pravilo-10000-chasov" TargetMode="Externa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gif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://www.slideshare.net/SlideStore_rus/smart-45878295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career.habr.com/salaries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hyperlink" Target="https://person-agency.ru/salary-programmist.html" TargetMode="Externa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hyperlink" Target="http://mmi.tudelft.nl/iqlab/video_task_eye_tracking_1.html" TargetMode="Externa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8.png"/><Relationship Id="rId4" Type="http://schemas.openxmlformats.org/officeDocument/2006/relationships/notesSlide" Target="../notesSlides/notesSlide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jpeg"/><Relationship Id="rId4" Type="http://schemas.openxmlformats.org/officeDocument/2006/relationships/image" Target="../media/image58.jpe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jpeg"/><Relationship Id="rId4" Type="http://schemas.openxmlformats.org/officeDocument/2006/relationships/image" Target="../media/image62.jpe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hyperlink" Target="https://thequestion.ru/questions/37570/kak-izbavitsya-ot-feisbuk-zavisimosti-esli-udalenie-stranicy-nevozmozhno-po-tem-ili-inym-prichinam" TargetMode="External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jpeg"/><Relationship Id="rId4" Type="http://schemas.openxmlformats.org/officeDocument/2006/relationships/image" Target="../media/image70.jpe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5.png"/><Relationship Id="rId4" Type="http://schemas.openxmlformats.org/officeDocument/2006/relationships/image" Target="../media/image74.jpe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hyperlink" Target="https://habrahabr.ru/post/312022/" TargetMode="External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hyperlink" Target="https://www.youtube.com/watch?v=nIFClfBXuIQ" TargetMode="Externa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vhhgI4tSMwc" TargetMode="External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sz="4400" b="1" dirty="0"/>
              <a:t>Уйти с тропы лемминга:</a:t>
            </a:r>
            <a:br>
              <a:rPr lang="ru-RU" sz="4400" b="1" dirty="0"/>
            </a:br>
            <a:r>
              <a:rPr lang="ru-RU" sz="4400" b="1" dirty="0"/>
              <a:t>как программисту преуспеть по жизни</a:t>
            </a:r>
            <a:endParaRPr lang="en-US" sz="4400" b="1" dirty="0"/>
          </a:p>
        </p:txBody>
      </p:sp>
      <p:sp>
        <p:nvSpPr>
          <p:cNvPr id="4" name="Shape 56"/>
          <p:cNvSpPr/>
          <p:nvPr/>
        </p:nvSpPr>
        <p:spPr>
          <a:xfrm>
            <a:off x="611560" y="4442448"/>
            <a:ext cx="5216707" cy="12607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1" tIns="91421" rIns="91421" bIns="91421">
            <a:normAutofit/>
          </a:bodyPr>
          <a:lstStyle/>
          <a:p>
            <a:pPr>
              <a:lnSpc>
                <a:spcPct val="116999"/>
              </a:lnSpc>
              <a:spcBef>
                <a:spcPts val="1500"/>
              </a:spcBef>
              <a:defRPr sz="2600">
                <a:latin typeface="Arial"/>
                <a:ea typeface="Arial"/>
                <a:cs typeface="Arial"/>
                <a:sym typeface="Arial"/>
              </a:defRPr>
            </a:pPr>
            <a:r>
              <a:rPr lang="ru-RU" dirty="0"/>
              <a:t>Ватолин Дмитрий Сергеевич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1807" y="4420781"/>
            <a:ext cx="2551085" cy="2564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1987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Выводы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sz="2800" dirty="0"/>
              <a:t>Вы учитесь 15-20 лет. При этом </a:t>
            </a:r>
            <a:r>
              <a:rPr lang="ru-RU" sz="2800" b="1" u="sng" dirty="0"/>
              <a:t>большая часть</a:t>
            </a:r>
            <a:r>
              <a:rPr lang="ru-RU" sz="2800" b="1" dirty="0"/>
              <a:t> полученных знаний </a:t>
            </a:r>
            <a:r>
              <a:rPr lang="ru-RU" sz="2800" b="1" u="sng" dirty="0" err="1"/>
              <a:t>полураспадается</a:t>
            </a:r>
            <a:r>
              <a:rPr lang="ru-RU" sz="2800" b="1" dirty="0"/>
              <a:t>!</a:t>
            </a:r>
          </a:p>
          <a:p>
            <a:r>
              <a:rPr lang="ru-RU" sz="2800" b="1" dirty="0"/>
              <a:t>Реальные жизненные задачи требуют </a:t>
            </a:r>
            <a:r>
              <a:rPr lang="ru-RU" sz="2800" b="1" u="sng" dirty="0"/>
              <a:t>других</a:t>
            </a:r>
            <a:r>
              <a:rPr lang="ru-RU" sz="2800" b="1" dirty="0"/>
              <a:t> навыков </a:t>
            </a:r>
            <a:r>
              <a:rPr lang="ru-RU" sz="2800" dirty="0"/>
              <a:t>по сравнению с тем, чему </a:t>
            </a:r>
            <a:br>
              <a:rPr lang="ru-RU" sz="2800" dirty="0"/>
            </a:br>
            <a:r>
              <a:rPr lang="ru-RU" sz="2800" dirty="0"/>
              <a:t>в основном учат в школе и университете</a:t>
            </a:r>
          </a:p>
          <a:p>
            <a:pPr marL="0" indent="0">
              <a:buNone/>
            </a:pPr>
            <a:endParaRPr lang="ru-RU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 algn="ctr">
              <a:buNone/>
            </a:pPr>
            <a:r>
              <a:rPr lang="ru-RU" sz="3600" b="1" dirty="0">
                <a:solidFill>
                  <a:schemeClr val="accent3">
                    <a:lumMod val="75000"/>
                  </a:schemeClr>
                </a:solidFill>
              </a:rPr>
              <a:t>Нужно использовать возможность кардинально повысить эффективность учебы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00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&amp;Vcy;&amp;ocy;&amp;zcy;&amp;rcy;&amp;acy;&amp;scy;&amp;tcy; &amp;scy;&amp;chcy;&amp;acy;&amp;scy;&amp;tcy;&amp;softcy;&amp;yacy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-5432"/>
            <a:ext cx="5024002" cy="7178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067610" y="1772816"/>
            <a:ext cx="2843808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/>
              <a:t>Эта книга луч надежды для тех, кто </a:t>
            </a:r>
            <a:br>
              <a:rPr lang="ru-RU" sz="2800" b="1" dirty="0"/>
            </a:br>
            <a:r>
              <a:rPr lang="ru-RU" sz="2800" b="1" dirty="0"/>
              <a:t>не осилил или </a:t>
            </a:r>
            <a:r>
              <a:rPr lang="ru-RU" sz="2800" b="1" u="sng" dirty="0"/>
              <a:t>не применил </a:t>
            </a:r>
            <a:r>
              <a:rPr lang="ru-RU" sz="2800" b="1" dirty="0"/>
              <a:t>все упомянутые предыдущие книги </a:t>
            </a:r>
            <a:r>
              <a:rPr lang="ru-RU" sz="2800" b="1" dirty="0">
                <a:sym typeface="Wingdings" pitchFamily="2" charset="2"/>
              </a:rPr>
              <a:t></a:t>
            </a:r>
            <a:endParaRPr lang="en-US" sz="2800" b="1" dirty="0"/>
          </a:p>
          <a:p>
            <a:endParaRPr lang="ru-RU" sz="2800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100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47202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Жизненные кризисы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95536" y="1412776"/>
            <a:ext cx="8496944" cy="4680520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≈</a:t>
            </a:r>
            <a:r>
              <a:rPr lang="ru-RU" b="1" dirty="0"/>
              <a:t>6 лет</a:t>
            </a:r>
            <a:r>
              <a:rPr lang="en-US" dirty="0"/>
              <a:t> (</a:t>
            </a:r>
            <a:r>
              <a:rPr lang="ru-RU" dirty="0"/>
              <a:t>«Я уже большой!»</a:t>
            </a:r>
            <a:r>
              <a:rPr lang="en-US" dirty="0"/>
              <a:t>)</a:t>
            </a:r>
            <a:endParaRPr lang="ru-RU" dirty="0"/>
          </a:p>
          <a:p>
            <a:pPr marL="0" indent="0">
              <a:buNone/>
            </a:pPr>
            <a:r>
              <a:rPr lang="ru-RU" dirty="0"/>
              <a:t>≈</a:t>
            </a:r>
            <a:r>
              <a:rPr lang="en-US" b="1" dirty="0"/>
              <a:t>15 </a:t>
            </a:r>
            <a:r>
              <a:rPr lang="ru-RU" b="1" dirty="0"/>
              <a:t>лет</a:t>
            </a:r>
            <a:r>
              <a:rPr lang="ru-RU" dirty="0"/>
              <a:t> (подростковый – «Мне не нужны ваши советы, но 	    нужны ваши деньги»)</a:t>
            </a:r>
          </a:p>
          <a:p>
            <a:pPr marL="0" indent="0">
              <a:buNone/>
            </a:pPr>
            <a:r>
              <a:rPr lang="ru-RU" dirty="0"/>
              <a:t>≈</a:t>
            </a:r>
            <a:r>
              <a:rPr lang="ru-RU" b="1" dirty="0"/>
              <a:t>20 лет</a:t>
            </a:r>
            <a:r>
              <a:rPr lang="en-US" dirty="0"/>
              <a:t> (</a:t>
            </a:r>
            <a:r>
              <a:rPr lang="ru-RU" dirty="0"/>
              <a:t>кризис 3 курса – «</a:t>
            </a:r>
            <a:r>
              <a:rPr lang="ru-RU" dirty="0" err="1"/>
              <a:t>Нафига</a:t>
            </a:r>
            <a:r>
              <a:rPr lang="ru-RU" dirty="0"/>
              <a:t> мне все это учить?»</a:t>
            </a:r>
            <a:r>
              <a:rPr lang="en-US" dirty="0"/>
              <a:t>)</a:t>
            </a:r>
            <a:endParaRPr lang="ru-RU" dirty="0"/>
          </a:p>
          <a:p>
            <a:pPr marL="0" indent="0">
              <a:buNone/>
            </a:pPr>
            <a:r>
              <a:rPr lang="ru-RU" dirty="0"/>
              <a:t>≈</a:t>
            </a:r>
            <a:r>
              <a:rPr lang="ru-RU" b="1" dirty="0"/>
              <a:t>30 лет</a:t>
            </a:r>
            <a:r>
              <a:rPr lang="en-US" b="1" dirty="0"/>
              <a:t> </a:t>
            </a:r>
            <a:r>
              <a:rPr lang="en-US" dirty="0"/>
              <a:t>(</a:t>
            </a:r>
            <a:r>
              <a:rPr lang="ru-RU" dirty="0"/>
              <a:t>«Почему 90% работы такая хрень? Зачем?»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ru-RU" dirty="0"/>
              <a:t>≈</a:t>
            </a:r>
            <a:r>
              <a:rPr lang="en-US" b="1" dirty="0"/>
              <a:t>4</a:t>
            </a:r>
            <a:r>
              <a:rPr lang="ru-RU" b="1" dirty="0"/>
              <a:t>0 лет </a:t>
            </a:r>
            <a:r>
              <a:rPr lang="ru-RU" dirty="0"/>
              <a:t>(«Как жаль… Я уже не достигну того, о чем 	  	    мечтал…»)</a:t>
            </a:r>
            <a:endParaRPr lang="en-US" dirty="0"/>
          </a:p>
          <a:p>
            <a:pPr marL="0" indent="0">
              <a:buNone/>
            </a:pPr>
            <a:r>
              <a:rPr lang="ru-RU" dirty="0"/>
              <a:t>≈</a:t>
            </a:r>
            <a:r>
              <a:rPr lang="ru-RU" b="1" dirty="0"/>
              <a:t>60 лет </a:t>
            </a:r>
            <a:r>
              <a:rPr lang="ru-RU" dirty="0"/>
              <a:t>(«Я жил чужими целями столько лет. </a:t>
            </a:r>
            <a:r>
              <a:rPr lang="ru-RU" dirty="0" err="1"/>
              <a:t>Нафига</a:t>
            </a:r>
            <a:r>
              <a:rPr lang="ru-RU" dirty="0"/>
              <a:t>?»)</a:t>
            </a:r>
          </a:p>
          <a:p>
            <a:pPr marL="0" indent="0">
              <a:buNone/>
            </a:pPr>
            <a:br>
              <a:rPr lang="ru-RU" sz="1800" dirty="0"/>
            </a:br>
            <a:r>
              <a:rPr lang="ru-RU" sz="1800" dirty="0"/>
              <a:t>Если подростковый кризис проходят все (иногда после 30 </a:t>
            </a:r>
            <a:r>
              <a:rPr lang="ru-RU" sz="1800" dirty="0">
                <a:sym typeface="Wingdings" pitchFamily="2" charset="2"/>
              </a:rPr>
              <a:t></a:t>
            </a:r>
            <a:r>
              <a:rPr lang="ru-RU" sz="1800" dirty="0"/>
              <a:t>), то дальше складывается по-разному</a:t>
            </a:r>
            <a:endParaRPr lang="en-US" sz="1800" dirty="0"/>
          </a:p>
          <a:p>
            <a:pPr marL="0" indent="0">
              <a:buNone/>
            </a:pPr>
            <a:r>
              <a:rPr lang="ru-RU" b="1" dirty="0"/>
              <a:t>Не все кризисы обязательны!</a:t>
            </a:r>
            <a:endParaRPr lang="ru-RU" sz="3200" b="1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101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097604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Выводы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395536" y="1412776"/>
            <a:ext cx="8748464" cy="4680520"/>
          </a:xfrm>
        </p:spPr>
        <p:txBody>
          <a:bodyPr/>
          <a:lstStyle/>
          <a:p>
            <a:r>
              <a:rPr lang="ru-RU" sz="2800" b="1" dirty="0"/>
              <a:t>Мы все умрем!</a:t>
            </a:r>
            <a:r>
              <a:rPr lang="ru-RU" sz="2800" dirty="0"/>
              <a:t> </a:t>
            </a:r>
            <a:r>
              <a:rPr lang="ru-RU" sz="2800" dirty="0">
                <a:solidFill>
                  <a:schemeClr val="bg1">
                    <a:lumMod val="50000"/>
                  </a:schemeClr>
                </a:solidFill>
              </a:rPr>
              <a:t>(свежая мысль)</a:t>
            </a:r>
          </a:p>
          <a:p>
            <a:r>
              <a:rPr lang="ru-RU" sz="2800" dirty="0"/>
              <a:t>Но жизнь проживем по-разному! </a:t>
            </a:r>
            <a:br>
              <a:rPr lang="ru-RU" sz="2800" dirty="0"/>
            </a:br>
            <a:r>
              <a:rPr lang="ru-RU" sz="2800" dirty="0">
                <a:solidFill>
                  <a:schemeClr val="bg1">
                    <a:lumMod val="50000"/>
                  </a:schemeClr>
                </a:solidFill>
              </a:rPr>
              <a:t>(спасибо, </a:t>
            </a:r>
            <a:r>
              <a:rPr lang="ru-RU" sz="2800" dirty="0" err="1">
                <a:solidFill>
                  <a:schemeClr val="bg1">
                    <a:lumMod val="50000"/>
                  </a:schemeClr>
                </a:solidFill>
              </a:rPr>
              <a:t>кэп</a:t>
            </a:r>
            <a:r>
              <a:rPr lang="ru-RU" sz="2800" dirty="0">
                <a:solidFill>
                  <a:schemeClr val="bg1">
                    <a:lumMod val="50000"/>
                  </a:schemeClr>
                </a:solidFill>
              </a:rPr>
              <a:t>! </a:t>
            </a:r>
            <a:r>
              <a:rPr lang="ru-RU" sz="2800" b="1" dirty="0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  <a:t></a:t>
            </a:r>
            <a:r>
              <a:rPr lang="ru-RU" sz="2800" dirty="0">
                <a:solidFill>
                  <a:schemeClr val="bg1">
                    <a:lumMod val="50000"/>
                  </a:schemeClr>
                </a:solidFill>
              </a:rPr>
              <a:t>)</a:t>
            </a:r>
            <a:endParaRPr lang="ru-RU" sz="28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ru-RU" sz="2800" b="1" dirty="0"/>
              <a:t>Глубина очередных кризисов </a:t>
            </a:r>
            <a:r>
              <a:rPr lang="ru-RU" sz="2800" dirty="0"/>
              <a:t>категорически </a:t>
            </a:r>
            <a:r>
              <a:rPr lang="ru-RU" sz="2800" b="1" dirty="0"/>
              <a:t>зависит</a:t>
            </a:r>
            <a:r>
              <a:rPr lang="ru-RU" sz="2800" dirty="0"/>
              <a:t> от того, </a:t>
            </a:r>
            <a:r>
              <a:rPr lang="ru-RU" sz="2800" b="1" dirty="0"/>
              <a:t>насколько успешно достигались цели </a:t>
            </a:r>
            <a:r>
              <a:rPr lang="ru-RU" sz="2800" dirty="0">
                <a:solidFill>
                  <a:schemeClr val="bg1">
                    <a:lumMod val="50000"/>
                  </a:schemeClr>
                </a:solidFill>
              </a:rPr>
              <a:t>(и какие!) </a:t>
            </a:r>
            <a:r>
              <a:rPr lang="ru-RU" sz="2800" dirty="0"/>
              <a:t>на предыдущих этапах!</a:t>
            </a:r>
          </a:p>
          <a:p>
            <a:endParaRPr lang="ru-RU" sz="2800" dirty="0"/>
          </a:p>
          <a:p>
            <a:endParaRPr lang="ru-RU" sz="28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102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1214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Домашнее задание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512" y="1434449"/>
            <a:ext cx="8496944" cy="4680520"/>
          </a:xfrm>
        </p:spPr>
        <p:txBody>
          <a:bodyPr anchor="ctr"/>
          <a:lstStyle/>
          <a:p>
            <a:pPr marL="0" indent="0" algn="ctr">
              <a:buNone/>
            </a:pPr>
            <a:r>
              <a:rPr lang="ru-RU" sz="4800" dirty="0"/>
              <a:t>Прожить жизнь </a:t>
            </a:r>
            <a:br>
              <a:rPr lang="ru-RU" sz="4800" dirty="0"/>
            </a:br>
            <a:r>
              <a:rPr lang="ru-RU" sz="4800" dirty="0"/>
              <a:t>без кризисов среднего и старшего возраста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103</a:t>
            </a:fld>
            <a:endParaRPr lang="en-US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5157" y="4941167"/>
            <a:ext cx="2261299" cy="1916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17317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Итоги (домашние задания)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528" y="1412776"/>
            <a:ext cx="8640960" cy="4680520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ru-RU" sz="2100" b="1" dirty="0"/>
              <a:t>Выписать навыки</a:t>
            </a:r>
            <a:r>
              <a:rPr lang="ru-RU" sz="2100" dirty="0"/>
              <a:t>, которые вам потребуются, и </a:t>
            </a:r>
            <a:r>
              <a:rPr lang="ru-RU" sz="2100" b="1" dirty="0"/>
              <a:t>сверить список</a:t>
            </a:r>
            <a:r>
              <a:rPr lang="ru-RU" sz="2100" dirty="0"/>
              <a:t> с успешными людьми вдвое старше вас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100" b="1" dirty="0"/>
              <a:t>Сформулировать стратегию</a:t>
            </a:r>
            <a:r>
              <a:rPr lang="ru-RU" sz="2100" dirty="0"/>
              <a:t> своего карьерного роста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100" dirty="0"/>
              <a:t>Довести число прочитанных книг </a:t>
            </a:r>
            <a:r>
              <a:rPr lang="ru-RU" sz="2100" b="1" dirty="0"/>
              <a:t>до 12</a:t>
            </a:r>
            <a:r>
              <a:rPr lang="en-US" sz="2100" b="1" dirty="0"/>
              <a:t>/25/50</a:t>
            </a:r>
            <a:r>
              <a:rPr lang="ru-RU" sz="2100" b="1" dirty="0"/>
              <a:t> в год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100" dirty="0"/>
              <a:t>Прийти сегодня домой и </a:t>
            </a:r>
            <a:r>
              <a:rPr lang="ru-RU" sz="2100" b="1" dirty="0"/>
              <a:t>поднять свои доходы через 10 лет в 10 раз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100" b="1" dirty="0"/>
              <a:t>Заработать на трехкомнатную квартиру в Москве</a:t>
            </a:r>
            <a:r>
              <a:rPr lang="ru-RU" sz="2100" dirty="0"/>
              <a:t> </a:t>
            </a:r>
            <a:br>
              <a:rPr lang="ru-RU" sz="2100" dirty="0"/>
            </a:br>
            <a:r>
              <a:rPr lang="ru-RU" sz="2100" dirty="0"/>
              <a:t>через 5 лет после окончания университета </a:t>
            </a:r>
            <a:endParaRPr lang="en-US" sz="2100" dirty="0"/>
          </a:p>
          <a:p>
            <a:pPr marL="457200" indent="-457200">
              <a:buFont typeface="+mj-lt"/>
              <a:buAutoNum type="arabicPeriod"/>
            </a:pPr>
            <a:r>
              <a:rPr lang="ru-RU" sz="2100" dirty="0"/>
              <a:t>Научиться </a:t>
            </a:r>
            <a:r>
              <a:rPr lang="ru-RU" sz="2100" b="1" dirty="0"/>
              <a:t>перемешаться между параллельными мирами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100" b="1" dirty="0"/>
              <a:t>Найти свое призвание </a:t>
            </a:r>
            <a:r>
              <a:rPr lang="ru-RU" sz="2100" dirty="0"/>
              <a:t>(несколько вариантов)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100" b="1" dirty="0"/>
              <a:t>Избавиться от воздействия силы тяжести</a:t>
            </a:r>
            <a:endParaRPr lang="en-US" sz="2100" b="1" dirty="0"/>
          </a:p>
          <a:p>
            <a:pPr marL="457200" indent="-457200">
              <a:buFont typeface="+mj-lt"/>
              <a:buAutoNum type="arabicPeriod"/>
            </a:pPr>
            <a:r>
              <a:rPr lang="ru-RU" sz="2100" b="1" dirty="0"/>
              <a:t>Завязать с наркотой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100" b="1" dirty="0"/>
              <a:t>Прожить жизнь без кризисов</a:t>
            </a:r>
            <a:r>
              <a:rPr lang="ru-RU" sz="2100" dirty="0"/>
              <a:t> среднего и старшего возраста</a:t>
            </a:r>
          </a:p>
          <a:p>
            <a:endParaRPr lang="ru-RU" sz="21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104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9221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Организационные вещи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105</a:t>
            </a:fld>
            <a:endParaRPr lang="en-US" dirty="0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C896C225-72CE-2C8D-28CD-1C0EFF4051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412776"/>
            <a:ext cx="3968006" cy="4077072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FC9883D2-8944-EBB2-96B0-1DB8998780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5290" y="1412776"/>
            <a:ext cx="3968006" cy="4077072"/>
          </a:xfrm>
          <a:prstGeom prst="rect">
            <a:avLst/>
          </a:prstGeom>
        </p:spPr>
      </p:pic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4C45E734-1B37-2385-FE8E-9A6EBE636B4C}"/>
              </a:ext>
            </a:extLst>
          </p:cNvPr>
          <p:cNvSpPr/>
          <p:nvPr/>
        </p:nvSpPr>
        <p:spPr>
          <a:xfrm>
            <a:off x="323528" y="1412775"/>
            <a:ext cx="8712968" cy="3133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3406AA96-2F63-4007-0F5A-61C5BCED4BF3}"/>
              </a:ext>
            </a:extLst>
          </p:cNvPr>
          <p:cNvSpPr/>
          <p:nvPr/>
        </p:nvSpPr>
        <p:spPr>
          <a:xfrm>
            <a:off x="251520" y="5373217"/>
            <a:ext cx="8712968" cy="1626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05DE7355-C993-92B9-8432-764E7D0FCDE6}"/>
              </a:ext>
            </a:extLst>
          </p:cNvPr>
          <p:cNvSpPr/>
          <p:nvPr/>
        </p:nvSpPr>
        <p:spPr>
          <a:xfrm>
            <a:off x="4212853" y="1565175"/>
            <a:ext cx="791196" cy="40770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65CF4DAE-F6EC-1F8D-3E6F-C8EFA067BEFA}"/>
              </a:ext>
            </a:extLst>
          </p:cNvPr>
          <p:cNvSpPr/>
          <p:nvPr/>
        </p:nvSpPr>
        <p:spPr>
          <a:xfrm>
            <a:off x="0" y="1565175"/>
            <a:ext cx="791196" cy="40770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371EA8E6-568E-6520-DE49-8A6889D61EE4}"/>
              </a:ext>
            </a:extLst>
          </p:cNvPr>
          <p:cNvSpPr/>
          <p:nvPr/>
        </p:nvSpPr>
        <p:spPr>
          <a:xfrm>
            <a:off x="8579916" y="1405915"/>
            <a:ext cx="528588" cy="40770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8AF7493-9EAE-E7D7-5A71-ACE37A4C9D06}"/>
              </a:ext>
            </a:extLst>
          </p:cNvPr>
          <p:cNvSpPr txBox="1"/>
          <p:nvPr/>
        </p:nvSpPr>
        <p:spPr>
          <a:xfrm>
            <a:off x="1153049" y="5649703"/>
            <a:ext cx="24529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/>
              <a:t>Телеграм канал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CD6AD95-5D36-DEE1-9F06-DBA5526CDC28}"/>
              </a:ext>
            </a:extLst>
          </p:cNvPr>
          <p:cNvSpPr txBox="1"/>
          <p:nvPr/>
        </p:nvSpPr>
        <p:spPr>
          <a:xfrm>
            <a:off x="6146226" y="5649703"/>
            <a:ext cx="15661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/>
              <a:t>Чат курса</a:t>
            </a:r>
          </a:p>
        </p:txBody>
      </p:sp>
      <p:pic>
        <p:nvPicPr>
          <p:cNvPr id="22" name="Объект 21">
            <a:extLst>
              <a:ext uri="{FF2B5EF4-FFF2-40B4-BE49-F238E27FC236}">
                <a16:creationId xmlns:a16="http://schemas.microsoft.com/office/drawing/2014/main" id="{8849863D-B4C5-B083-B147-7D72C00203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563" y="1733024"/>
            <a:ext cx="3259950" cy="3259950"/>
          </a:xfrm>
        </p:spPr>
      </p:pic>
      <p:pic>
        <p:nvPicPr>
          <p:cNvPr id="24" name="Рисунок 23" descr="Изображение выглядит как шаблон, прямоугольный, Симметрия, искусство&#10;&#10;Автоматически созданное описание">
            <a:extLst>
              <a:ext uri="{FF2B5EF4-FFF2-40B4-BE49-F238E27FC236}">
                <a16:creationId xmlns:a16="http://schemas.microsoft.com/office/drawing/2014/main" id="{23A65F8C-6610-38D2-15B4-6924775FFC4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5267" y="1733024"/>
            <a:ext cx="3266810" cy="3266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63666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2996952"/>
            <a:ext cx="4104456" cy="41044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Отзывы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ru-RU" sz="3600" dirty="0"/>
              <a:t>Будем благодарны, если вы пришлете отзыв на эти лекции (любой!)</a:t>
            </a:r>
            <a:br>
              <a:rPr lang="ru-RU" sz="3600" dirty="0"/>
            </a:br>
            <a:r>
              <a:rPr lang="en-US" sz="4400" b="1" dirty="0">
                <a:hlinkClick r:id="rId3"/>
              </a:rPr>
              <a:t>https://goo.gl/NRV4Jn</a:t>
            </a:r>
            <a:r>
              <a:rPr lang="ru-RU" sz="4400" b="1" dirty="0"/>
              <a:t> </a:t>
            </a:r>
            <a:endParaRPr lang="ru-RU" sz="3600" b="1" dirty="0"/>
          </a:p>
          <a:p>
            <a:endParaRPr lang="ru-RU" sz="36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106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79115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Домашнее задание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>
              <a:buNone/>
            </a:pPr>
            <a:r>
              <a:rPr lang="ru-RU" sz="2800" dirty="0"/>
              <a:t>Записать навыки, которые вам потребуются:</a:t>
            </a:r>
          </a:p>
          <a:p>
            <a:pPr lvl="1"/>
            <a:r>
              <a:rPr lang="ru-RU" sz="2800" dirty="0"/>
              <a:t>Сразу после окончания университета </a:t>
            </a:r>
          </a:p>
          <a:p>
            <a:pPr lvl="1"/>
            <a:r>
              <a:rPr lang="ru-RU" sz="2800" dirty="0"/>
              <a:t>Через 5 лет после окончания</a:t>
            </a:r>
          </a:p>
          <a:p>
            <a:pPr lvl="1"/>
            <a:r>
              <a:rPr lang="ru-RU" sz="2800" dirty="0"/>
              <a:t>Через 10 лет</a:t>
            </a:r>
          </a:p>
          <a:p>
            <a:pPr lvl="1"/>
            <a:r>
              <a:rPr lang="ru-RU" sz="2800" dirty="0"/>
              <a:t>Через 20 лет</a:t>
            </a:r>
          </a:p>
          <a:p>
            <a:pPr marL="57150" indent="0">
              <a:buNone/>
            </a:pPr>
            <a:r>
              <a:rPr lang="ru-RU" sz="2800" dirty="0"/>
              <a:t>Сверить свой список с тем, что пишут люди вдвое старше вас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176" y="5035659"/>
            <a:ext cx="3024336" cy="1827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286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sz="4800" dirty="0"/>
              <a:t>Трагедия профессии программист</a:t>
            </a:r>
          </a:p>
        </p:txBody>
      </p:sp>
      <p:sp>
        <p:nvSpPr>
          <p:cNvPr id="5" name="Slide Number Placeholder 6"/>
          <p:cNvSpPr txBox="1">
            <a:spLocks/>
          </p:cNvSpPr>
          <p:nvPr/>
        </p:nvSpPr>
        <p:spPr>
          <a:xfrm>
            <a:off x="8555398" y="6486445"/>
            <a:ext cx="588602" cy="31338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5124" name="Picture 4" descr="Image result for le monde à l enver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280" y="4293096"/>
            <a:ext cx="2045246" cy="2574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32859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Трагедия профессии программист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ru-RU" sz="4000" dirty="0"/>
              <a:t>Кто из вас был в офисе программистских компаний?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68663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Типичный пейзаж?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u="sng" dirty="0">
                <a:hlinkClick r:id="rId2"/>
              </a:rPr>
              <a:t>http://odin-moy-den.livejournal.com/1474089.html</a:t>
            </a:r>
            <a:endParaRPr lang="ru-RU" dirty="0"/>
          </a:p>
        </p:txBody>
      </p:sp>
      <p:pic>
        <p:nvPicPr>
          <p:cNvPr id="3074" name="Picture 2" descr="http://ic.pics.livejournal.com/andreeva/45595269/14561/14561_origina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008" y="1412776"/>
            <a:ext cx="7349408" cy="4896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79168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Ключевой вопрос!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ru-RU" sz="3600" b="1" dirty="0"/>
              <a:t>Куда уходят программисты </a:t>
            </a:r>
            <a:br>
              <a:rPr lang="ru-RU" sz="3600" b="1" dirty="0"/>
            </a:br>
            <a:r>
              <a:rPr lang="ru-RU" sz="3600" b="1" dirty="0"/>
              <a:t>после 40 лет?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4288" y="4101784"/>
            <a:ext cx="1871430" cy="2725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7009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201" y="0"/>
            <a:ext cx="5856111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7334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"/>
            <a:ext cx="6219339" cy="6857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398851" y="1628800"/>
            <a:ext cx="2565637" cy="3139321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76200" dist="635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ru-RU" b="1" dirty="0"/>
              <a:t>Этот пост провисел в топе </a:t>
            </a:r>
            <a:r>
              <a:rPr lang="ru-RU" b="1" dirty="0" err="1"/>
              <a:t>Хабра</a:t>
            </a:r>
            <a:r>
              <a:rPr lang="ru-RU" b="1" dirty="0"/>
              <a:t> месяц, набрав +323, следующий за ним пост в топе месяца был всего +173... </a:t>
            </a:r>
            <a:br>
              <a:rPr lang="ru-RU" b="1" dirty="0"/>
            </a:br>
            <a:endParaRPr lang="ru-RU" b="1" dirty="0"/>
          </a:p>
          <a:p>
            <a:r>
              <a:rPr lang="ru-RU" b="1" dirty="0"/>
              <a:t>Вопрос: Почему ординарный пост набрал так много плюсов?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99740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Возраст – важен!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ru-RU" b="1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098" name="Picture 2" descr="http://thehz.ru/wp-content/uploads/2015/04/b37afa1449e5fd3750245b656d78f14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4686" y="1340768"/>
            <a:ext cx="5977634" cy="4875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41388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Я стану начальником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sz="2800" dirty="0"/>
              <a:t>«Я б в начальники пошел, пусть меня научат» © почти Маяковский </a:t>
            </a:r>
            <a:r>
              <a:rPr lang="ru-RU" sz="2800" dirty="0">
                <a:sym typeface="Wingdings" pitchFamily="2" charset="2"/>
              </a:rPr>
              <a:t></a:t>
            </a:r>
            <a:endParaRPr lang="ru-RU" sz="2800" dirty="0"/>
          </a:p>
          <a:p>
            <a:r>
              <a:rPr lang="ru-RU" sz="2800" dirty="0"/>
              <a:t>Суровая реальность: успешно курируют более 2 человек абсолютное меньшинство </a:t>
            </a:r>
          </a:p>
          <a:p>
            <a:r>
              <a:rPr lang="ru-RU" sz="2800" dirty="0"/>
              <a:t>Считается, что если до 30 лет человек </a:t>
            </a:r>
            <a:br>
              <a:rPr lang="ru-RU" sz="2800" dirty="0"/>
            </a:br>
            <a:r>
              <a:rPr lang="ru-RU" sz="2800" dirty="0"/>
              <a:t>не выработал навыки успешного управления, то у него уже не получится их выработать 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3312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Благодарности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Хочу горячо поблагодарить:</a:t>
            </a:r>
          </a:p>
          <a:p>
            <a:r>
              <a:rPr lang="ru-RU" dirty="0"/>
              <a:t>Александру </a:t>
            </a:r>
            <a:r>
              <a:rPr lang="ru-RU" dirty="0" err="1"/>
              <a:t>Анзину</a:t>
            </a:r>
            <a:r>
              <a:rPr lang="ru-RU" dirty="0"/>
              <a:t> за рисунки леммингов (от 1 слайда и далее)</a:t>
            </a:r>
          </a:p>
          <a:p>
            <a:r>
              <a:rPr lang="ru-RU" dirty="0"/>
              <a:t>Айдара </a:t>
            </a:r>
            <a:r>
              <a:rPr lang="ru-RU" dirty="0" err="1"/>
              <a:t>Хатиуллина</a:t>
            </a:r>
            <a:r>
              <a:rPr lang="ru-RU" dirty="0"/>
              <a:t> за помощь в подготовке слайдов, а также всех студентов и аспирантов, помогавших в процессе</a:t>
            </a:r>
          </a:p>
          <a:p>
            <a:r>
              <a:rPr lang="ru-RU" dirty="0"/>
              <a:t>Александра Воронова (Лондон), Антона Обухова (США-Россия), давших много ценных замечаний к черновым вариантам лекции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4946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Выводы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sz="2800" b="1" u="sng" dirty="0"/>
              <a:t>Умные</a:t>
            </a:r>
            <a:r>
              <a:rPr lang="ru-RU" sz="2800" b="1" dirty="0"/>
              <a:t> люди планируют свою </a:t>
            </a:r>
            <a:r>
              <a:rPr lang="en-US" sz="2800" b="1" dirty="0"/>
              <a:t>exit strategy</a:t>
            </a:r>
            <a:r>
              <a:rPr lang="ru-RU" sz="2800" b="1" dirty="0"/>
              <a:t> </a:t>
            </a:r>
            <a:r>
              <a:rPr lang="ru-RU" sz="2800" b="1" u="sng" dirty="0"/>
              <a:t>заранее</a:t>
            </a:r>
          </a:p>
          <a:p>
            <a:r>
              <a:rPr lang="ru-RU" sz="2800" dirty="0"/>
              <a:t>Это не означает, что вы не должны программировать в свое удовольствие </a:t>
            </a:r>
            <a:r>
              <a:rPr lang="ru-RU" sz="2800" dirty="0">
                <a:sym typeface="Wingdings" pitchFamily="2" charset="2"/>
              </a:rPr>
              <a:t>, это означает, что вы должны понимать, </a:t>
            </a:r>
            <a:r>
              <a:rPr lang="ru-RU" sz="2800" b="1" dirty="0">
                <a:solidFill>
                  <a:schemeClr val="accent3">
                    <a:lumMod val="75000"/>
                  </a:schemeClr>
                </a:solidFill>
                <a:sym typeface="Wingdings" pitchFamily="2" charset="2"/>
              </a:rPr>
              <a:t>почему вы будете конкурентоспособны в 40, 50, 60</a:t>
            </a:r>
            <a:r>
              <a:rPr lang="ru-RU" sz="2800" dirty="0">
                <a:sym typeface="Wingdings" pitchFamily="2" charset="2"/>
              </a:rPr>
              <a:t>…</a:t>
            </a:r>
            <a:r>
              <a:rPr lang="ru-RU" sz="2800" dirty="0"/>
              <a:t> 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6032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Домашнее задание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ru-RU" sz="3200" dirty="0"/>
              <a:t>Сформулировать</a:t>
            </a:r>
            <a:r>
              <a:rPr lang="en-US" sz="3200" dirty="0"/>
              <a:t> </a:t>
            </a:r>
            <a:r>
              <a:rPr lang="ru-RU" sz="3200" b="1" dirty="0"/>
              <a:t>И ЗАПИСАТЬ</a:t>
            </a:r>
            <a:r>
              <a:rPr lang="ru-RU" sz="3200" dirty="0"/>
              <a:t> </a:t>
            </a:r>
            <a:r>
              <a:rPr lang="ru-RU" sz="3200" b="1" dirty="0"/>
              <a:t>свою стратегию карьерного роста</a:t>
            </a:r>
          </a:p>
          <a:p>
            <a:pPr marL="0" indent="0" algn="ctr">
              <a:buNone/>
            </a:pPr>
            <a:r>
              <a:rPr lang="ru-RU" b="1" dirty="0">
                <a:solidFill>
                  <a:schemeClr val="bg1">
                    <a:lumMod val="50000"/>
                  </a:schemeClr>
                </a:solidFill>
              </a:rPr>
              <a:t>При которой вы не выйдете в тираж в 50 лет, с планами А и Б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36444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sz="4800" dirty="0"/>
              <a:t>Путь лемминга</a:t>
            </a:r>
          </a:p>
        </p:txBody>
      </p:sp>
      <p:sp>
        <p:nvSpPr>
          <p:cNvPr id="5" name="Slide Number Placeholder 6"/>
          <p:cNvSpPr txBox="1">
            <a:spLocks/>
          </p:cNvSpPr>
          <p:nvPr/>
        </p:nvSpPr>
        <p:spPr>
          <a:xfrm>
            <a:off x="8555398" y="6486445"/>
            <a:ext cx="588602" cy="31338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3074" name="Picture 2" descr="Image result for cliff notes for lemming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32868"/>
            <a:ext cx="2411760" cy="2572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25900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>
            <a:extLst>
              <a:ext uri="{FF2B5EF4-FFF2-40B4-BE49-F238E27FC236}">
                <a16:creationId xmlns:a16="http://schemas.microsoft.com/office/drawing/2014/main" id="{227B78FE-6BC1-4CC6-90BA-340F7C3B22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0" t="17028" r="6761"/>
          <a:stretch/>
        </p:blipFill>
        <p:spPr>
          <a:xfrm>
            <a:off x="107504" y="1412776"/>
            <a:ext cx="3600400" cy="5392718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Источник мемов про леммингов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EE3B801-7867-4728-B382-AB16B88410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4733" y="1421255"/>
            <a:ext cx="4695825" cy="35337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E661905-0693-4C94-A2E1-0FD5B950D429}"/>
              </a:ext>
            </a:extLst>
          </p:cNvPr>
          <p:cNvSpPr txBox="1"/>
          <p:nvPr/>
        </p:nvSpPr>
        <p:spPr>
          <a:xfrm>
            <a:off x="3985544" y="5013176"/>
            <a:ext cx="497894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/>
              <a:t>Студия Диснея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/>
              <a:t>Документалка 1958 года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/>
              <a:t>Оскар 1959, Золотой медведь и мировая известность</a:t>
            </a:r>
          </a:p>
        </p:txBody>
      </p:sp>
    </p:spTree>
    <p:extLst>
      <p:ext uri="{BB962C8B-B14F-4D97-AF65-F5344CB8AC3E}">
        <p14:creationId xmlns:p14="http://schemas.microsoft.com/office/powerpoint/2010/main" val="41915662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Миллионы леммингов </a:t>
            </a:r>
            <a:br>
              <a:rPr lang="ru-RU" dirty="0"/>
            </a:br>
            <a:r>
              <a:rPr lang="ru-RU" dirty="0"/>
              <a:t>не ошибаются!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028" name="Picture 4" descr="http://1.bp.blogspot.com/-wvzYoKVcjdo/UMifEv08MqI/AAAAAAAACac/4MSm1lrrFsU/s640/lemming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340768"/>
            <a:ext cx="6096000" cy="4876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://www.londonstimes.us/toons/cartoons/johann_lemmingsphon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6" y="1844824"/>
            <a:ext cx="5044451" cy="4320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95573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Уходим с тропы леммингов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>
              <a:buNone/>
            </a:pPr>
            <a:r>
              <a:rPr lang="ru-RU" sz="3600" dirty="0"/>
              <a:t>3% лучших </a:t>
            </a:r>
            <a:r>
              <a:rPr lang="ru-RU" sz="3600" b="1" u="sng" dirty="0"/>
              <a:t>ВСЕГДА</a:t>
            </a:r>
            <a:r>
              <a:rPr lang="ru-RU" sz="3600" dirty="0"/>
              <a:t> думают и </a:t>
            </a:r>
            <a:r>
              <a:rPr lang="ru-RU" sz="3600" b="1" u="sng" dirty="0"/>
              <a:t>действуют</a:t>
            </a:r>
            <a:r>
              <a:rPr lang="ru-RU" sz="3600" dirty="0"/>
              <a:t> не так, как большинство</a:t>
            </a:r>
          </a:p>
          <a:p>
            <a:pPr marL="914400" lvl="2" indent="0">
              <a:buNone/>
            </a:pPr>
            <a:endParaRPr lang="en-US" sz="2400" dirty="0">
              <a:solidFill>
                <a:schemeClr val="bg1">
                  <a:lumMod val="65000"/>
                </a:schemeClr>
              </a:solidFill>
            </a:endParaRPr>
          </a:p>
          <a:p>
            <a:pPr marL="914400" lvl="2" indent="0">
              <a:buNone/>
            </a:pPr>
            <a:r>
              <a:rPr lang="ru-RU" sz="2400" dirty="0">
                <a:solidFill>
                  <a:schemeClr val="bg1">
                    <a:lumMod val="50000"/>
                  </a:schemeClr>
                </a:solidFill>
              </a:rPr>
              <a:t>Примеры:</a:t>
            </a:r>
          </a:p>
          <a:p>
            <a:pPr lvl="2"/>
            <a:r>
              <a:rPr lang="ru-RU" sz="2400" dirty="0">
                <a:solidFill>
                  <a:schemeClr val="bg1">
                    <a:lumMod val="50000"/>
                  </a:schemeClr>
                </a:solidFill>
              </a:rPr>
              <a:t>Предприниматели (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vs. </a:t>
            </a:r>
            <a:r>
              <a:rPr lang="ru-RU" sz="2400" dirty="0">
                <a:solidFill>
                  <a:schemeClr val="bg1">
                    <a:lumMod val="50000"/>
                  </a:schemeClr>
                </a:solidFill>
              </a:rPr>
              <a:t>работники)</a:t>
            </a:r>
          </a:p>
          <a:p>
            <a:pPr lvl="2"/>
            <a:r>
              <a:rPr lang="ru-RU" sz="2400" dirty="0">
                <a:solidFill>
                  <a:schemeClr val="bg1">
                    <a:lumMod val="50000"/>
                  </a:schemeClr>
                </a:solidFill>
              </a:rPr>
              <a:t>Исследователи (97% статей - мусор)</a:t>
            </a:r>
          </a:p>
          <a:p>
            <a:pPr lvl="2"/>
            <a:r>
              <a:rPr lang="ru-RU" sz="2400" dirty="0">
                <a:solidFill>
                  <a:schemeClr val="bg1">
                    <a:lumMod val="50000"/>
                  </a:schemeClr>
                </a:solidFill>
              </a:rPr>
              <a:t>Долгожители (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vs. </a:t>
            </a:r>
            <a:r>
              <a:rPr lang="ru-RU" sz="2400" dirty="0">
                <a:solidFill>
                  <a:schemeClr val="bg1">
                    <a:lumMod val="50000"/>
                  </a:schemeClr>
                </a:solidFill>
              </a:rPr>
              <a:t>лемминги)</a:t>
            </a:r>
          </a:p>
          <a:p>
            <a:pPr lvl="2"/>
            <a:endParaRPr lang="ru-RU" sz="7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Внимание! Это верно и для 3% худших </a:t>
            </a:r>
            <a:r>
              <a:rPr lang="ru-RU" dirty="0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  <a:t></a:t>
            </a:r>
            <a:endParaRPr lang="ru-RU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2157" y="4388508"/>
            <a:ext cx="2192308" cy="239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9561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0" y="620688"/>
            <a:ext cx="4355975" cy="5472137"/>
          </a:xfrm>
          <a:prstGeom prst="rect">
            <a:avLst/>
          </a:prstGeom>
        </p:spPr>
        <p:txBody>
          <a:bodyPr anchor="ctr"/>
          <a:lstStyle/>
          <a:p>
            <a:pPr marL="0" indent="0" algn="ctr">
              <a:buNone/>
            </a:pPr>
            <a:r>
              <a:rPr lang="ru-RU" sz="3600" dirty="0"/>
              <a:t>Самый эффективный способ восприятия чужого опыта — читать 1</a:t>
            </a:r>
            <a:r>
              <a:rPr lang="en-US" sz="3600" dirty="0"/>
              <a:t>/</a:t>
            </a:r>
            <a:r>
              <a:rPr lang="ru-RU" sz="3600" dirty="0"/>
              <a:t>2</a:t>
            </a:r>
            <a:r>
              <a:rPr lang="en-US" sz="3600" dirty="0"/>
              <a:t>/</a:t>
            </a:r>
            <a:r>
              <a:rPr lang="ru-RU" sz="3600" dirty="0"/>
              <a:t>4 книги </a:t>
            </a:r>
            <a:br>
              <a:rPr lang="ru-RU" sz="3600" dirty="0"/>
            </a:br>
            <a:r>
              <a:rPr lang="ru-RU" sz="3600" dirty="0"/>
              <a:t>в месяц </a:t>
            </a:r>
            <a:br>
              <a:rPr lang="ru-RU" sz="3600" dirty="0"/>
            </a:br>
            <a:r>
              <a:rPr lang="ru-RU" sz="3600" dirty="0"/>
              <a:t>(12</a:t>
            </a:r>
            <a:r>
              <a:rPr lang="en-US" sz="3600" dirty="0"/>
              <a:t>/25/50 </a:t>
            </a:r>
            <a:r>
              <a:rPr lang="ru-RU" sz="3600" dirty="0"/>
              <a:t>книг </a:t>
            </a:r>
            <a:br>
              <a:rPr lang="ru-RU" sz="3600" dirty="0"/>
            </a:br>
            <a:r>
              <a:rPr lang="ru-RU" sz="3600" dirty="0"/>
              <a:t>в год)</a:t>
            </a:r>
          </a:p>
        </p:txBody>
      </p:sp>
      <p:pic>
        <p:nvPicPr>
          <p:cNvPr id="4098" name="Picture 2" descr="&amp;Kcy;&amp;acy;&amp;rcy;&amp;tcy;&amp;icy;&amp;ncy;&amp;kcy;&amp;icy; &amp;pcy;&amp;ocy; &amp;zcy;&amp;acy;&amp;pcy;&amp;rcy;&amp;ocy;&amp;scy;&amp;ucy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371868"/>
            <a:ext cx="4191826" cy="6225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03127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Наработка профессионализма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ru-RU" sz="3200" dirty="0"/>
              <a:t>Считается, что для приобретения высокого уровня профессионализма нужно прочитать (и осмыслить) </a:t>
            </a:r>
            <a:r>
              <a:rPr lang="ru-RU" sz="3200" b="1" dirty="0"/>
              <a:t>150 лучших книг </a:t>
            </a:r>
            <a:br>
              <a:rPr lang="ru-RU" sz="3200" b="1" dirty="0"/>
            </a:br>
            <a:r>
              <a:rPr lang="ru-RU" sz="3200" b="1" dirty="0"/>
              <a:t>в своей области </a:t>
            </a:r>
            <a:r>
              <a:rPr lang="ru-RU" sz="3200" dirty="0"/>
              <a:t>(или </a:t>
            </a:r>
            <a:br>
              <a:rPr lang="ru-RU" sz="3200" dirty="0"/>
            </a:br>
            <a:r>
              <a:rPr lang="ru-RU" sz="3200" dirty="0"/>
              <a:t>аналогичный объем </a:t>
            </a:r>
            <a:br>
              <a:rPr lang="ru-RU" sz="3200" dirty="0"/>
            </a:br>
            <a:r>
              <a:rPr lang="ru-RU" sz="3200" b="1" dirty="0"/>
              <a:t>лучших статей</a:t>
            </a:r>
            <a:r>
              <a:rPr lang="ru-RU" sz="3200" dirty="0"/>
              <a:t>)</a:t>
            </a:r>
          </a:p>
          <a:p>
            <a:pPr marL="0" indent="0" algn="ctr">
              <a:buNone/>
            </a:pPr>
            <a:endParaRPr lang="ru-RU" sz="1200" dirty="0"/>
          </a:p>
          <a:p>
            <a:pPr marL="0" indent="0" algn="r">
              <a:buNone/>
            </a:pPr>
            <a:r>
              <a:rPr lang="ru-RU" sz="3200" dirty="0">
                <a:solidFill>
                  <a:schemeClr val="bg1">
                    <a:lumMod val="50000"/>
                  </a:schemeClr>
                </a:solidFill>
              </a:rPr>
              <a:t>Это как правило </a:t>
            </a:r>
            <a:br>
              <a:rPr lang="ru-RU" sz="32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ru-RU" sz="3200" dirty="0">
                <a:solidFill>
                  <a:schemeClr val="bg1">
                    <a:lumMod val="50000"/>
                  </a:schemeClr>
                </a:solidFill>
              </a:rPr>
              <a:t>«10000 часов» в музыке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ru-RU" b="1" dirty="0"/>
              <a:t>Правило 10000 часов</a:t>
            </a:r>
            <a:br>
              <a:rPr lang="ru-RU" dirty="0">
                <a:hlinkClick r:id="rId2"/>
              </a:rPr>
            </a:br>
            <a:r>
              <a:rPr lang="en-US" dirty="0">
                <a:hlinkClick r:id="rId2"/>
              </a:rPr>
              <a:t>http://www.forbes.ru/forbes/issue/2009-04/7255-pravilo-10000-chasov</a:t>
            </a:r>
            <a:r>
              <a:rPr lang="ru-RU" dirty="0"/>
              <a:t> </a:t>
            </a:r>
          </a:p>
        </p:txBody>
      </p:sp>
      <p:pic>
        <p:nvPicPr>
          <p:cNvPr id="1028" name="Picture 4" descr="&amp;Kcy;&amp;acy;&amp;rcy;&amp;tcy;&amp;icy;&amp;ncy;&amp;kcy;&amp;icy; &amp;pcy;&amp;ocy; &amp;zcy;&amp;acy;&amp;pcy;&amp;rcy;&amp;ocy;&amp;scy;&amp;ucy; &amp;kcy;&amp;ncy;&amp;icy;&amp;gcy;&amp;acy; &amp;gcy;&amp;iecy;&amp;ncy;&amp;icy;&amp;icy; &amp;icy; &amp;acy;&amp;ucy;&amp;tcy;&amp;scy;&amp;acy;&amp;jcy;&amp;dcy;&amp;iecy;&amp;rcy;&amp;ycy;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0528" y="3573016"/>
            <a:ext cx="2520280" cy="362828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5095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Психологическая парадокс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ru-RU" sz="3200" dirty="0"/>
          </a:p>
          <a:p>
            <a:pPr marL="0" indent="0" algn="ctr">
              <a:buNone/>
            </a:pPr>
            <a:r>
              <a:rPr lang="ru-RU" sz="3200" dirty="0"/>
              <a:t>Чем </a:t>
            </a:r>
            <a:r>
              <a:rPr lang="ru-RU" sz="3200" b="1" u="sng" dirty="0"/>
              <a:t>сложнее проблема</a:t>
            </a:r>
            <a:r>
              <a:rPr lang="ru-RU" sz="3200" dirty="0"/>
              <a:t>, тем люди более склонны искать </a:t>
            </a:r>
            <a:r>
              <a:rPr lang="ru-RU" sz="3200" b="1" u="sng" dirty="0"/>
              <a:t>простые решения</a:t>
            </a:r>
          </a:p>
          <a:p>
            <a:pPr marL="0" indent="0">
              <a:buNone/>
            </a:pPr>
            <a:endParaRPr lang="ru-RU" sz="3200" dirty="0"/>
          </a:p>
          <a:p>
            <a:pPr marL="0" indent="0">
              <a:buNone/>
            </a:pPr>
            <a:r>
              <a:rPr lang="ru-RU" dirty="0"/>
              <a:t>При сердечно сосудистых заболеваниях:</a:t>
            </a:r>
          </a:p>
          <a:p>
            <a:r>
              <a:rPr lang="ru-RU" dirty="0"/>
              <a:t>Простое решение доктора: 10000 шагов каждый день</a:t>
            </a:r>
          </a:p>
          <a:p>
            <a:r>
              <a:rPr lang="ru-RU" dirty="0"/>
              <a:t>Простое решение пациента: волшебная таблеточка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34534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http://tsentr.binkrm.ru/sites/default/files/jpg_7.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818" y="4118513"/>
            <a:ext cx="2280022" cy="2154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 что читать-то?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2204864"/>
            <a:ext cx="8496944" cy="3528392"/>
          </a:xfrm>
        </p:spPr>
        <p:txBody>
          <a:bodyPr anchor="ctr"/>
          <a:lstStyle/>
          <a:p>
            <a:pPr marL="0" indent="0" algn="ctr">
              <a:buNone/>
            </a:pPr>
            <a:r>
              <a:rPr lang="ru-RU" sz="6000" dirty="0"/>
              <a:t>Как найти 3% лучших книг?</a:t>
            </a:r>
          </a:p>
          <a:p>
            <a:pPr marL="0" indent="0" algn="ctr">
              <a:buNone/>
            </a:pPr>
            <a:endParaRPr lang="en-US" sz="6000" dirty="0"/>
          </a:p>
          <a:p>
            <a:pPr marL="0" indent="0" algn="ctr">
              <a:buNone/>
            </a:pPr>
            <a:r>
              <a:rPr lang="en-US" sz="6000" dirty="0"/>
              <a:t>vs.</a:t>
            </a:r>
            <a:endParaRPr lang="ru-RU" sz="60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122" name="Picture 2" descr="&amp;Kcy;&amp;acy;&amp;rcy;&amp;tcy;&amp;icy;&amp;ncy;&amp;kcy;&amp;icy; &amp;pcy;&amp;ocy; &amp;zcy;&amp;acy;&amp;pcy;&amp;rcy;&amp;ocy;&amp;scy;&amp;ucy; &amp;lcy;&amp;ucy;&amp;chcy;&amp;shcy;&amp;icy; &amp;icy;&amp;zcy; &amp;lcy;&amp;ucy;&amp;chcy;&amp;shcy;&amp;icy;&amp;khcy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4005064"/>
            <a:ext cx="285750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Multiply 5"/>
          <p:cNvSpPr/>
          <p:nvPr/>
        </p:nvSpPr>
        <p:spPr>
          <a:xfrm>
            <a:off x="-3852936" y="4099438"/>
            <a:ext cx="16921880" cy="2281890"/>
          </a:xfrm>
          <a:prstGeom prst="mathMultiply">
            <a:avLst/>
          </a:prstGeom>
          <a:gradFill>
            <a:gsLst>
              <a:gs pos="0">
                <a:srgbClr val="FF0000">
                  <a:alpha val="58000"/>
                </a:srgbClr>
              </a:gs>
              <a:gs pos="100000">
                <a:srgbClr val="FF0000">
                  <a:alpha val="86000"/>
                </a:srgbClr>
              </a:gs>
            </a:gsLst>
          </a:gradFill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82550" h="4445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1457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9DD6A44-7248-48D1-B02C-CD58DFBCF9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Куда я вас толкаю?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AA96F07-532E-42BD-85E6-F40356E867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43CC41C-0AD2-4C0C-A767-3A941A9D094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C0BE9085-C8F8-492F-ACA5-EB87BD63606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1B1198E-3984-4DC9-BEDE-9D00A5F907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9744"/>
            <a:ext cx="9144000" cy="5001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4784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Смерть мудрости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1412776"/>
            <a:ext cx="8496944" cy="4392488"/>
          </a:xfrm>
        </p:spPr>
        <p:txBody>
          <a:bodyPr anchor="ctr"/>
          <a:lstStyle/>
          <a:p>
            <a:pPr marL="0" indent="0" algn="ctr">
              <a:buNone/>
            </a:pPr>
            <a:r>
              <a:rPr lang="ru-RU" sz="4000" dirty="0"/>
              <a:t>Помните: просто чтение – </a:t>
            </a:r>
            <a:br>
              <a:rPr lang="ru-RU" sz="4000" dirty="0"/>
            </a:br>
            <a:r>
              <a:rPr lang="ru-RU" sz="4000" dirty="0"/>
              <a:t>это ни о чем!</a:t>
            </a:r>
            <a:br>
              <a:rPr lang="ru-RU" sz="4000" dirty="0"/>
            </a:br>
            <a:r>
              <a:rPr lang="ru-RU" sz="4000" b="1" dirty="0"/>
              <a:t>Знания без их применения очень быстро умирают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6" name="Picture 2" descr="&amp;Kcy;&amp;acy;&amp;rcy;&amp;tcy;&amp;icy;&amp;ncy;&amp;kcy;&amp;icy; &amp;pcy;&amp;ocy; &amp;zcy;&amp;acy;&amp;pcy;&amp;rcy;&amp;ocy;&amp;scy;&amp;ucy; &amp;zcy;&amp;ncy;&amp;acy;&amp;ncy;&amp;icy;&amp;yacy; &amp;bcy;&amp;iecy;&amp;zcy; &amp;pcy;&amp;rcy;&amp;acy;&amp;kcy;&amp;tcy;&amp;icy;&amp;kcy;&amp;icy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2" y="5019675"/>
            <a:ext cx="2495550" cy="1838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1" y="5229200"/>
            <a:ext cx="4904129" cy="1650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8017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Современная мифология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Даже современная наука – весьма мифологизирована!</a:t>
            </a:r>
          </a:p>
          <a:p>
            <a:pPr lvl="1"/>
            <a:r>
              <a:rPr lang="ru-RU" sz="2000" dirty="0">
                <a:solidFill>
                  <a:schemeClr val="bg1">
                    <a:lumMod val="65000"/>
                  </a:schemeClr>
                </a:solidFill>
              </a:rPr>
              <a:t>(Наука леммингов?)</a:t>
            </a:r>
          </a:p>
          <a:p>
            <a:pPr lvl="1"/>
            <a:r>
              <a:rPr lang="ru-RU" sz="2000" dirty="0">
                <a:solidFill>
                  <a:schemeClr val="bg1">
                    <a:lumMod val="65000"/>
                  </a:schemeClr>
                </a:solidFill>
              </a:rPr>
              <a:t>Пример: «Конфликт аккомодации и конвергенции»</a:t>
            </a:r>
          </a:p>
          <a:p>
            <a:r>
              <a:rPr lang="ru-RU" dirty="0"/>
              <a:t>Чем шире распространен миф, тем более чревато опровергать его</a:t>
            </a:r>
          </a:p>
          <a:p>
            <a:pPr lvl="1"/>
            <a:r>
              <a:rPr lang="ru-RU" sz="2000" dirty="0">
                <a:solidFill>
                  <a:schemeClr val="bg1">
                    <a:lumMod val="65000"/>
                  </a:schemeClr>
                </a:solidFill>
              </a:rPr>
              <a:t>Классический пример: гелиоцентрическая система (Галилей, Джордано Бруно)</a:t>
            </a:r>
          </a:p>
          <a:p>
            <a:r>
              <a:rPr lang="ru-RU" dirty="0"/>
              <a:t>Томас Кун «Структура научных революций» - годная теория современной научной мифологии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026" name="Picture 2" descr="Image result for &amp;scy;&amp;tcy;&amp;rcy;&amp;ucy;&amp;kcy;&amp;tcy;&amp;ucy;&amp;rcy;&amp;acy; &amp;ncy;&amp;acy;&amp;ucy;&amp;chcy;&amp;ncy;&amp;ycy;&amp;khcy; &amp;rcy;&amp;iecy;&amp;vcy;&amp;ocy;&amp;lcy;&amp;yucy;&amp;tscy;&amp;icy;&amp;jcy;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247" y="4524324"/>
            <a:ext cx="2376265" cy="3801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4815949"/>
            <a:ext cx="3419872" cy="2051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2" y="5170982"/>
            <a:ext cx="3036664" cy="1673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38969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Выводы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sz="2800" dirty="0"/>
              <a:t>Надеяться </a:t>
            </a:r>
            <a:r>
              <a:rPr lang="ru-RU" sz="2800" b="1" dirty="0"/>
              <a:t>только</a:t>
            </a:r>
            <a:r>
              <a:rPr lang="ru-RU" sz="2800" dirty="0"/>
              <a:t> на здравый смысл — </a:t>
            </a:r>
            <a:r>
              <a:rPr lang="ru-RU" sz="2800" b="1" dirty="0"/>
              <a:t>путь лемминга </a:t>
            </a:r>
            <a:r>
              <a:rPr lang="ru-RU" sz="2800" b="1" dirty="0">
                <a:sym typeface="Wingdings" pitchFamily="2" charset="2"/>
              </a:rPr>
              <a:t> </a:t>
            </a:r>
            <a:r>
              <a:rPr lang="ru-RU" sz="2800" dirty="0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  <a:t>Собрать все грабли (л</a:t>
            </a:r>
            <a:r>
              <a:rPr lang="ru-RU" sz="2600" dirty="0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  <a:t>ишний вес, рак, попасть в эпидемию депрессии и т.д.)</a:t>
            </a:r>
          </a:p>
          <a:p>
            <a:r>
              <a:rPr lang="ru-RU" sz="2800" dirty="0">
                <a:sym typeface="Wingdings" pitchFamily="2" charset="2"/>
              </a:rPr>
              <a:t>Интересует опыт и знания </a:t>
            </a:r>
            <a:r>
              <a:rPr lang="ru-RU" sz="2800" b="1" dirty="0">
                <a:sym typeface="Wingdings" pitchFamily="2" charset="2"/>
              </a:rPr>
              <a:t>только</a:t>
            </a:r>
            <a:br>
              <a:rPr lang="ru-RU" sz="2800" dirty="0">
                <a:sym typeface="Wingdings" pitchFamily="2" charset="2"/>
              </a:rPr>
            </a:br>
            <a:r>
              <a:rPr lang="ru-RU" sz="2800" b="1" dirty="0">
                <a:sym typeface="Wingdings" pitchFamily="2" charset="2"/>
              </a:rPr>
              <a:t>3% успешных</a:t>
            </a:r>
          </a:p>
          <a:p>
            <a:r>
              <a:rPr lang="ru-RU" sz="2800" dirty="0">
                <a:sym typeface="Wingdings" pitchFamily="2" charset="2"/>
              </a:rPr>
              <a:t>Эффективное </a:t>
            </a:r>
            <a:r>
              <a:rPr lang="ru-RU" sz="2800" b="1" dirty="0">
                <a:sym typeface="Wingdings" pitchFamily="2" charset="2"/>
              </a:rPr>
              <a:t>простое решение </a:t>
            </a:r>
            <a:r>
              <a:rPr lang="ru-RU" sz="2800" dirty="0">
                <a:sym typeface="Wingdings" pitchFamily="2" charset="2"/>
              </a:rPr>
              <a:t>часто </a:t>
            </a:r>
            <a:r>
              <a:rPr lang="ru-RU" sz="2800" b="1" dirty="0">
                <a:sym typeface="Wingdings" pitchFamily="2" charset="2"/>
              </a:rPr>
              <a:t>непросто применить</a:t>
            </a:r>
            <a:r>
              <a:rPr lang="ru-RU" sz="2800" dirty="0">
                <a:sym typeface="Wingdings" pitchFamily="2" charset="2"/>
              </a:rPr>
              <a:t> на практике</a:t>
            </a:r>
          </a:p>
          <a:p>
            <a:r>
              <a:rPr lang="ru-RU" sz="2800" b="1" dirty="0"/>
              <a:t>Без применения</a:t>
            </a:r>
            <a:r>
              <a:rPr lang="ru-RU" sz="2800" dirty="0"/>
              <a:t> чужой опыт </a:t>
            </a:r>
            <a:r>
              <a:rPr lang="ru-RU" sz="2800" b="1" dirty="0"/>
              <a:t>бесполезен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7206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Домашнее задание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1124744"/>
            <a:ext cx="8496944" cy="4680520"/>
          </a:xfrm>
        </p:spPr>
        <p:txBody>
          <a:bodyPr anchor="ctr"/>
          <a:lstStyle/>
          <a:p>
            <a:pPr marL="0" indent="0" algn="ctr">
              <a:buNone/>
            </a:pPr>
            <a:r>
              <a:rPr lang="ru-RU" sz="3600" dirty="0">
                <a:solidFill>
                  <a:schemeClr val="bg1">
                    <a:lumMod val="85000"/>
                  </a:schemeClr>
                </a:solidFill>
              </a:rPr>
              <a:t>Начать читать книги </a:t>
            </a:r>
            <a:r>
              <a:rPr lang="ru-RU" sz="3600" dirty="0">
                <a:solidFill>
                  <a:schemeClr val="bg1">
                    <a:lumMod val="85000"/>
                  </a:schemeClr>
                </a:solidFill>
                <a:sym typeface="Wingdings" pitchFamily="2" charset="2"/>
              </a:rPr>
              <a:t></a:t>
            </a:r>
            <a:endParaRPr lang="ru-RU" sz="3600" dirty="0">
              <a:solidFill>
                <a:schemeClr val="bg1">
                  <a:lumMod val="85000"/>
                </a:schemeClr>
              </a:solidFill>
            </a:endParaRPr>
          </a:p>
          <a:p>
            <a:pPr marL="0" indent="0" algn="ctr">
              <a:buNone/>
            </a:pPr>
            <a:endParaRPr lang="ru-RU" sz="1800" dirty="0"/>
          </a:p>
          <a:p>
            <a:pPr marL="0" indent="0" algn="ctr">
              <a:buNone/>
            </a:pPr>
            <a:r>
              <a:rPr lang="ru-RU" sz="3600" dirty="0">
                <a:solidFill>
                  <a:schemeClr val="bg1">
                    <a:lumMod val="65000"/>
                  </a:schemeClr>
                </a:solidFill>
              </a:rPr>
              <a:t>Начать вести список прочитанных книг</a:t>
            </a:r>
          </a:p>
          <a:p>
            <a:pPr marL="0" indent="0" algn="ctr">
              <a:buNone/>
            </a:pPr>
            <a:endParaRPr lang="ru-RU" sz="1600" dirty="0"/>
          </a:p>
          <a:p>
            <a:pPr marL="0" indent="0" algn="ctr">
              <a:buNone/>
            </a:pPr>
            <a:r>
              <a:rPr lang="ru-RU" sz="3600" dirty="0"/>
              <a:t>Довести число прочитанных </a:t>
            </a:r>
            <a:r>
              <a:rPr lang="ru-RU" sz="3600" b="1" u="sng" dirty="0"/>
              <a:t>нехудожественных</a:t>
            </a:r>
            <a:r>
              <a:rPr lang="ru-RU" sz="3600" dirty="0"/>
              <a:t> книг </a:t>
            </a:r>
            <a:br>
              <a:rPr lang="ru-RU" sz="3600" dirty="0"/>
            </a:br>
            <a:r>
              <a:rPr lang="ru-RU" sz="3600" dirty="0"/>
              <a:t>до 12</a:t>
            </a:r>
            <a:r>
              <a:rPr lang="en-US" sz="3600" dirty="0"/>
              <a:t>/25/50</a:t>
            </a:r>
            <a:r>
              <a:rPr lang="ru-RU" sz="3600" dirty="0"/>
              <a:t> в год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5888" y="4839083"/>
            <a:ext cx="1504290" cy="2018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34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&amp;mcy;&amp;icy;&amp;shcy;&amp;iecy;&amp;ncy;&amp;softcy;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479"/>
          <a:stretch/>
        </p:blipFill>
        <p:spPr bwMode="auto">
          <a:xfrm>
            <a:off x="5868144" y="4221088"/>
            <a:ext cx="3589897" cy="3681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sz="4800" dirty="0"/>
              <a:t>К вопросу о ваших целях</a:t>
            </a:r>
          </a:p>
        </p:txBody>
      </p:sp>
      <p:sp>
        <p:nvSpPr>
          <p:cNvPr id="4" name="Slide Number Placeholder 6"/>
          <p:cNvSpPr txBox="1">
            <a:spLocks/>
          </p:cNvSpPr>
          <p:nvPr/>
        </p:nvSpPr>
        <p:spPr>
          <a:xfrm>
            <a:off x="8555398" y="6486445"/>
            <a:ext cx="588602" cy="31338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60927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har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65694445"/>
              </p:ext>
            </p:extLst>
          </p:nvPr>
        </p:nvGraphicFramePr>
        <p:xfrm>
          <a:off x="395536" y="1412776"/>
          <a:ext cx="8496944" cy="46805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К вопросу о целях</a:t>
            </a:r>
            <a:endParaRPr lang="ru-RU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ru-RU" dirty="0"/>
              <a:t>Марк Х. </a:t>
            </a:r>
            <a:r>
              <a:rPr lang="ru-RU" dirty="0" err="1"/>
              <a:t>Маккормак</a:t>
            </a:r>
            <a:r>
              <a:rPr lang="ru-RU" dirty="0"/>
              <a:t>, «Чему не учат в Гарвардской бизнес-школе»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2837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Chart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58416716"/>
              </p:ext>
            </p:extLst>
          </p:nvPr>
        </p:nvGraphicFramePr>
        <p:xfrm>
          <a:off x="382861" y="1412776"/>
          <a:ext cx="8509619" cy="46805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Доход через 10 лет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ru-RU" dirty="0"/>
              <a:t>Марк Х. </a:t>
            </a:r>
            <a:r>
              <a:rPr lang="ru-RU" dirty="0" err="1"/>
              <a:t>Маккормак</a:t>
            </a:r>
            <a:r>
              <a:rPr lang="ru-RU" dirty="0"/>
              <a:t>, «Чему не учат в Гарвардской бизнес-школе»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203848" y="2708920"/>
            <a:ext cx="3600400" cy="1938992"/>
          </a:xfrm>
          <a:prstGeom prst="rect">
            <a:avLst/>
          </a:prstGeom>
          <a:solidFill>
            <a:schemeClr val="bg1">
              <a:alpha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/>
              <a:t>3%, письменно фиксировавшие свои цели, зарабатывали в среднем в 10 раз больше, чем оставшиеся 97% в сумме</a:t>
            </a:r>
            <a:endParaRPr lang="ru-RU" sz="2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10941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&amp;Ocy;&amp;tcy; &amp;khcy;&amp;ocy;&amp;rcy;&amp;ocy;&amp;shcy;&amp;iecy;&amp;gcy;&amp;ocy; &amp;kcy; &amp;vcy;&amp;iecy;&amp;lcy;&amp;icy;&amp;kcy;&amp;ocy;&amp;mcy;&amp;ucy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7007" y="3933056"/>
            <a:ext cx="2166927" cy="3096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066" y="4387713"/>
            <a:ext cx="1896970" cy="1921607"/>
          </a:xfrm>
          <a:prstGeom prst="rect">
            <a:avLst/>
          </a:prstGeom>
          <a:noFill/>
          <a:ln>
            <a:noFill/>
          </a:ln>
          <a:effectLst>
            <a:reflection endPos="0" dir="5400000" sy="-100000" algn="bl" rotWithShape="0"/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Масштабность цели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04010022"/>
              </p:ext>
            </p:extLst>
          </p:nvPr>
        </p:nvGraphicFramePr>
        <p:xfrm>
          <a:off x="395288" y="1412875"/>
          <a:ext cx="8497888" cy="239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489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489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Цель лемминга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Цель 3%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Похудеть на 3 килограмма к весне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Постоянный</a:t>
                      </a:r>
                      <a:r>
                        <a:rPr lang="ru-RU" baseline="0" dirty="0"/>
                        <a:t> здоровый вес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Ускорить</a:t>
                      </a:r>
                      <a:r>
                        <a:rPr lang="ru-RU" baseline="0" dirty="0"/>
                        <a:t> программу в 2 раза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Ускорить программу в 10</a:t>
                      </a:r>
                      <a:r>
                        <a:rPr lang="ru-RU" baseline="0" dirty="0"/>
                        <a:t> раз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Увеличить</a:t>
                      </a:r>
                      <a:r>
                        <a:rPr lang="ru-RU" baseline="0" dirty="0"/>
                        <a:t> зарплату на 10%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Увеличить доход</a:t>
                      </a:r>
                      <a:r>
                        <a:rPr lang="ru-RU" baseline="0" dirty="0"/>
                        <a:t> в 10 раз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Закончить</a:t>
                      </a:r>
                      <a:r>
                        <a:rPr lang="ru-RU" baseline="0" dirty="0"/>
                        <a:t> университет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Получить</a:t>
                      </a:r>
                      <a:r>
                        <a:rPr lang="ru-RU" baseline="0" dirty="0"/>
                        <a:t> лучшую должность среди </a:t>
                      </a:r>
                      <a:r>
                        <a:rPr lang="ru-RU" baseline="0" dirty="0" err="1"/>
                        <a:t>одногруппников</a:t>
                      </a:r>
                      <a:r>
                        <a:rPr lang="ru-RU" baseline="0" dirty="0"/>
                        <a:t> (через 5 лет) после окончания университета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2195736" y="4163596"/>
            <a:ext cx="446449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/>
              <a:t>Увеличение </a:t>
            </a:r>
            <a:r>
              <a:rPr lang="ru-RU" sz="2400" dirty="0" err="1"/>
              <a:t>амбициозности</a:t>
            </a:r>
            <a:r>
              <a:rPr lang="ru-RU" sz="2400" dirty="0"/>
              <a:t> цели </a:t>
            </a:r>
            <a:r>
              <a:rPr lang="ru-RU" sz="2400" u="sng" dirty="0"/>
              <a:t>может помочь</a:t>
            </a:r>
            <a:r>
              <a:rPr lang="ru-RU" sz="2400" dirty="0"/>
              <a:t> достичь </a:t>
            </a:r>
            <a:r>
              <a:rPr lang="ru-RU" sz="2400" u="sng" dirty="0"/>
              <a:t>кардинально</a:t>
            </a:r>
            <a:r>
              <a:rPr lang="ru-RU" sz="2400" dirty="0"/>
              <a:t> лучших результатов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-14712" y="4103494"/>
            <a:ext cx="1922416" cy="26161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ru-RU" sz="1100" dirty="0">
                <a:solidFill>
                  <a:schemeClr val="bg1">
                    <a:lumMod val="50000"/>
                  </a:schemeClr>
                </a:solidFill>
              </a:rPr>
              <a:t>Чего хотят лемминги?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850090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&amp;vcy;&amp;ycy;&amp;scy;&amp;tcy;&amp;rcy;&amp;iecy;&amp;lcy; &amp;pcy;&amp;ocy; &amp;pcy;&amp;acy;&amp;rcy;&amp;acy;&amp;bcy;&amp;ocy;&amp;lcy;&amp;iecy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340768"/>
            <a:ext cx="7620000" cy="2133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Высшая математика выбора цели «на пальцах»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496" y="4149080"/>
            <a:ext cx="5328592" cy="2016224"/>
          </a:xfrm>
        </p:spPr>
        <p:txBody>
          <a:bodyPr/>
          <a:lstStyle/>
          <a:p>
            <a:r>
              <a:rPr lang="ru-RU" dirty="0"/>
              <a:t>Как правило, </a:t>
            </a:r>
            <a:r>
              <a:rPr lang="ru-RU" b="1" dirty="0"/>
              <a:t>достигается меньше, чем хотелось</a:t>
            </a:r>
          </a:p>
          <a:p>
            <a:r>
              <a:rPr lang="ru-RU" b="1" dirty="0"/>
              <a:t>Неадекватно высокие </a:t>
            </a:r>
            <a:r>
              <a:rPr lang="ru-RU" dirty="0"/>
              <a:t>цели дают </a:t>
            </a:r>
            <a:r>
              <a:rPr lang="ru-RU" b="1" dirty="0"/>
              <a:t>слабый </a:t>
            </a:r>
            <a:r>
              <a:rPr lang="ru-RU" dirty="0"/>
              <a:t>результат</a:t>
            </a:r>
          </a:p>
          <a:p>
            <a:r>
              <a:rPr lang="ru-RU" b="1" dirty="0">
                <a:solidFill>
                  <a:srgbClr val="96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Большей</a:t>
            </a:r>
            <a:r>
              <a:rPr lang="ru-RU" dirty="0">
                <a:solidFill>
                  <a:srgbClr val="96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b="1" dirty="0">
                <a:solidFill>
                  <a:srgbClr val="96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вам скорости! </a:t>
            </a:r>
            <a:r>
              <a:rPr lang="ru-RU" b="1" dirty="0">
                <a:solidFill>
                  <a:srgbClr val="96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itchFamily="2" charset="2"/>
              </a:rPr>
              <a:t></a:t>
            </a:r>
            <a:endParaRPr lang="ru-RU" b="1" dirty="0">
              <a:solidFill>
                <a:srgbClr val="96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028" name="Picture 4" descr="Image result for &amp;vcy;&amp;ycy;&amp;scy;&amp;tcy;&amp;rcy;&amp;iecy;&amp;lcy; &amp;pcy;&amp;ocy; &amp;pcy;&amp;acy;&amp;rcy;&amp;acy;&amp;bcy;&amp;ocy;&amp;lcy;&amp;iecy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4073544"/>
            <a:ext cx="3772722" cy="2811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/>
          <p:cNvCxnSpPr/>
          <p:nvPr/>
        </p:nvCxnSpPr>
        <p:spPr>
          <a:xfrm>
            <a:off x="1331640" y="3501008"/>
            <a:ext cx="6192688" cy="0"/>
          </a:xfrm>
          <a:prstGeom prst="straightConnector1">
            <a:avLst/>
          </a:prstGeom>
          <a:ln w="38100">
            <a:headEnd type="arrow"/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635896" y="3481263"/>
            <a:ext cx="16021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Хотели достичь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1340604" y="3841303"/>
            <a:ext cx="2583324" cy="0"/>
          </a:xfrm>
          <a:prstGeom prst="straightConnector1">
            <a:avLst/>
          </a:prstGeom>
          <a:ln w="38100">
            <a:solidFill>
              <a:schemeClr val="accent5"/>
            </a:solidFill>
            <a:headEnd type="arrow"/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686706" y="3841303"/>
            <a:ext cx="1805174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ru-RU" sz="1400" b="1" dirty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Реально достигли</a:t>
            </a:r>
          </a:p>
        </p:txBody>
      </p:sp>
      <p:cxnSp>
        <p:nvCxnSpPr>
          <p:cNvPr id="16" name="Straight Connector 15"/>
          <p:cNvCxnSpPr/>
          <p:nvPr/>
        </p:nvCxnSpPr>
        <p:spPr>
          <a:xfrm>
            <a:off x="1340604" y="3356992"/>
            <a:ext cx="0" cy="6381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3923928" y="3356992"/>
            <a:ext cx="0" cy="7200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7524328" y="3356992"/>
            <a:ext cx="0" cy="4843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732240" y="1340768"/>
            <a:ext cx="2376264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ru-RU" sz="1100" dirty="0">
                <a:solidFill>
                  <a:schemeClr val="bg1">
                    <a:lumMod val="50000"/>
                  </a:schemeClr>
                </a:solidFill>
              </a:rPr>
              <a:t>Расчет расстояния для реальной среды требует решения системы дифференциальных уравнений</a:t>
            </a:r>
          </a:p>
          <a:p>
            <a:pPr>
              <a:spcAft>
                <a:spcPts val="600"/>
              </a:spcAft>
            </a:pPr>
            <a:r>
              <a:rPr lang="ru-RU" sz="1100" dirty="0">
                <a:solidFill>
                  <a:schemeClr val="bg1">
                    <a:lumMod val="50000"/>
                  </a:schemeClr>
                </a:solidFill>
              </a:rPr>
              <a:t>Следствие: Большинство людей не в состоянии посчитать оптимальный угол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98877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выглядят правильные цели?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5157192"/>
            <a:ext cx="8496944" cy="1224136"/>
          </a:xfrm>
        </p:spPr>
        <p:txBody>
          <a:bodyPr/>
          <a:lstStyle/>
          <a:p>
            <a:pPr marL="0" indent="0" algn="ctr">
              <a:buNone/>
            </a:pPr>
            <a:r>
              <a:rPr lang="ru-RU" sz="3600" b="1" dirty="0">
                <a:solidFill>
                  <a:srgbClr val="960000"/>
                </a:solidFill>
              </a:rPr>
              <a:t>список ЦЕЛЕЙ ≠ «список МЕЧТ»</a:t>
            </a:r>
          </a:p>
          <a:p>
            <a:pPr marL="0" indent="0" algn="ctr">
              <a:buNone/>
            </a:pPr>
            <a:r>
              <a:rPr lang="ru-RU" sz="1600" b="1" dirty="0">
                <a:solidFill>
                  <a:schemeClr val="bg1">
                    <a:lumMod val="50000"/>
                  </a:schemeClr>
                </a:solidFill>
              </a:rPr>
              <a:t>Правильный вопрос – что сделано </a:t>
            </a:r>
            <a:br>
              <a:rPr lang="ru-RU" sz="1600" b="1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ru-RU" sz="1600" b="1" dirty="0">
                <a:solidFill>
                  <a:schemeClr val="bg1">
                    <a:lumMod val="50000"/>
                  </a:schemeClr>
                </a:solidFill>
              </a:rPr>
              <a:t>за последний месяц</a:t>
            </a:r>
            <a:r>
              <a:rPr lang="en-US" sz="1600" b="1" dirty="0">
                <a:solidFill>
                  <a:schemeClr val="bg1">
                    <a:lumMod val="50000"/>
                  </a:schemeClr>
                </a:solidFill>
              </a:rPr>
              <a:t>/</a:t>
            </a:r>
            <a:r>
              <a:rPr lang="ru-RU" sz="1600" b="1" dirty="0">
                <a:solidFill>
                  <a:schemeClr val="bg1">
                    <a:lumMod val="50000"/>
                  </a:schemeClr>
                </a:solidFill>
              </a:rPr>
              <a:t>год для достижения цели?</a:t>
            </a:r>
            <a:endParaRPr lang="ru-RU" sz="20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4067945" y="6139292"/>
            <a:ext cx="4752528" cy="718707"/>
          </a:xfrm>
        </p:spPr>
        <p:txBody>
          <a:bodyPr/>
          <a:lstStyle/>
          <a:p>
            <a:endParaRPr lang="ru-RU" dirty="0"/>
          </a:p>
          <a:p>
            <a:r>
              <a:rPr lang="en-US" b="1" dirty="0"/>
              <a:t>SMART</a:t>
            </a:r>
            <a:r>
              <a:rPr lang="ru-RU" b="1" dirty="0"/>
              <a:t>-анализ </a:t>
            </a:r>
            <a:br>
              <a:rPr lang="ru-RU" b="1" dirty="0"/>
            </a:br>
            <a:r>
              <a:rPr lang="en-US" dirty="0">
                <a:hlinkClick r:id="rId2"/>
              </a:rPr>
              <a:t>http://www.slideshare.net/SlideStore_rus/smart-45878295</a:t>
            </a:r>
            <a:r>
              <a:rPr lang="ru-RU" dirty="0"/>
              <a:t> 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236" y="1412776"/>
            <a:ext cx="8322228" cy="37444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79506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130EB56-0840-44A8-8CAF-8BA3D3DA1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Зарплаты в ИТ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A07A694-643A-4DBB-8C2D-A4F6300CAC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9C5AB2F-F484-41E7-A6B7-BEAED2C07F7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https://career.habr.com/salaries</a:t>
            </a:r>
            <a:r>
              <a:rPr lang="ru-RU" dirty="0"/>
              <a:t> 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827492A-D850-4BA8-BE30-42166320063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C1446BA-6737-4CEE-9872-64F9233B22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820" y="1845479"/>
            <a:ext cx="7956376" cy="4293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33777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Выводы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1412776"/>
            <a:ext cx="8496944" cy="4680520"/>
          </a:xfrm>
        </p:spPr>
        <p:txBody>
          <a:bodyPr/>
          <a:lstStyle/>
          <a:p>
            <a:r>
              <a:rPr lang="ru-RU" sz="2800" dirty="0"/>
              <a:t>Вы можете поднять свои доходы через 10 лет </a:t>
            </a:r>
            <a:br>
              <a:rPr lang="ru-RU" sz="2800" dirty="0"/>
            </a:br>
            <a:r>
              <a:rPr lang="ru-RU" sz="2800" dirty="0"/>
              <a:t>в 14 раз (в среднем) по сравнению </a:t>
            </a:r>
            <a:br>
              <a:rPr lang="ru-RU" sz="2800" dirty="0"/>
            </a:br>
            <a:r>
              <a:rPr lang="ru-RU" sz="2800" dirty="0"/>
              <a:t>с однокурсниками</a:t>
            </a:r>
          </a:p>
          <a:p>
            <a:r>
              <a:rPr lang="ru-RU" sz="2800" b="1" dirty="0"/>
              <a:t>Вступление в 3% наиболее успешных людей </a:t>
            </a:r>
            <a:r>
              <a:rPr lang="ru-RU" sz="2800" b="1" u="sng" dirty="0"/>
              <a:t>свободное</a:t>
            </a:r>
            <a:r>
              <a:rPr lang="ru-RU" sz="2800" b="1" dirty="0"/>
              <a:t> (нужны всего лишь </a:t>
            </a:r>
            <a:r>
              <a:rPr lang="ru-RU" sz="2800" b="1" u="sng" dirty="0"/>
              <a:t>включенный мозг и сила воли)</a:t>
            </a:r>
          </a:p>
          <a:p>
            <a:endParaRPr lang="ru-RU" sz="28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40</a:t>
            </a:fld>
            <a:endParaRPr lang="en-US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152" y="4725143"/>
            <a:ext cx="2350952" cy="2132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297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Домашнее задание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528" y="1124744"/>
            <a:ext cx="8496944" cy="4680520"/>
          </a:xfrm>
        </p:spPr>
        <p:txBody>
          <a:bodyPr anchor="ctr"/>
          <a:lstStyle/>
          <a:p>
            <a:pPr marL="0" indent="0" algn="ctr">
              <a:buNone/>
            </a:pPr>
            <a:r>
              <a:rPr lang="ru-RU" sz="3200" b="1" dirty="0"/>
              <a:t>Прийти сегодня домой и поднять свои доходы (по сравнению с однокурсниками) через 10 лет в 10 раз </a:t>
            </a:r>
            <a:br>
              <a:rPr lang="ru-RU" sz="3200" b="1" dirty="0"/>
            </a:br>
            <a:endParaRPr lang="ru-RU" sz="3200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41</a:t>
            </a:fld>
            <a:endParaRPr lang="en-US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5494" y="4505083"/>
            <a:ext cx="2898506" cy="2290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85567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sz="4800" dirty="0"/>
              <a:t>Как научиться </a:t>
            </a:r>
            <a:br>
              <a:rPr lang="ru-RU" sz="4800" dirty="0"/>
            </a:br>
            <a:r>
              <a:rPr lang="ru-RU" sz="4800" dirty="0"/>
              <a:t>включать мозг?</a:t>
            </a:r>
          </a:p>
        </p:txBody>
      </p:sp>
      <p:sp>
        <p:nvSpPr>
          <p:cNvPr id="5" name="Slide Number Placeholder 6"/>
          <p:cNvSpPr txBox="1">
            <a:spLocks/>
          </p:cNvSpPr>
          <p:nvPr/>
        </p:nvSpPr>
        <p:spPr>
          <a:xfrm>
            <a:off x="8555398" y="6486445"/>
            <a:ext cx="588602" cy="31338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US" smtClean="0"/>
              <a:pPr/>
              <a:t>42</a:t>
            </a:fld>
            <a:endParaRPr lang="en-US" dirty="0"/>
          </a:p>
        </p:txBody>
      </p:sp>
      <p:pic>
        <p:nvPicPr>
          <p:cNvPr id="6146" name="Picture 2" descr="Image result for &amp;vcy;&amp;kcy;&amp;lcy;&amp;yucy;&amp;chcy;&amp;acy;&amp;jcy;&amp;tcy;&amp;iecy; &amp;mcy;&amp;ocy;&amp;zcy;&amp;gcy;&amp;icy;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4297" y="4224538"/>
            <a:ext cx="3046215" cy="2852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643226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научиться включать мозг?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Под включением мозга понимается:</a:t>
            </a:r>
          </a:p>
          <a:p>
            <a:r>
              <a:rPr lang="ru-RU" b="1" dirty="0"/>
              <a:t>Осознанное</a:t>
            </a:r>
            <a:r>
              <a:rPr lang="ru-RU" dirty="0"/>
              <a:t> использование шаблонов в рутинных действиях</a:t>
            </a:r>
          </a:p>
          <a:p>
            <a:r>
              <a:rPr lang="ru-RU" b="1" dirty="0"/>
              <a:t>Ежедневный, еженедельный анализ</a:t>
            </a:r>
            <a:r>
              <a:rPr lang="ru-RU" dirty="0"/>
              <a:t> эффективности своих действий</a:t>
            </a:r>
            <a:br>
              <a:rPr lang="ru-RU" b="1" dirty="0"/>
            </a:br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Что было сделано эффективно? Что заняло больше времени, чем планировалось? Почему?</a:t>
            </a:r>
          </a:p>
          <a:p>
            <a:r>
              <a:rPr lang="ru-RU" b="1" dirty="0"/>
              <a:t>Ежемесячный и ежегодный пересмотр</a:t>
            </a:r>
            <a:r>
              <a:rPr lang="ru-RU" dirty="0"/>
              <a:t> списка целей </a:t>
            </a:r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Что достигнуто, а что нет? Почему? Что нужно, чтобы достичь?</a:t>
            </a:r>
          </a:p>
          <a:p>
            <a:r>
              <a:rPr lang="ru-RU" dirty="0"/>
              <a:t>Сознательное </a:t>
            </a:r>
            <a:r>
              <a:rPr lang="ru-RU" b="1" dirty="0"/>
              <a:t>развитие способности находить эффективные решения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7207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Мы же программисты?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ru-RU" sz="4800" b="1" dirty="0"/>
              <a:t>Что такое </a:t>
            </a:r>
            <a:br>
              <a:rPr lang="ru-RU" sz="4800" b="1" dirty="0"/>
            </a:br>
            <a:r>
              <a:rPr lang="ru-RU" sz="4800" b="1" dirty="0" err="1"/>
              <a:t>быдлокодинг</a:t>
            </a:r>
            <a:r>
              <a:rPr lang="ru-RU" sz="4800" b="1" dirty="0"/>
              <a:t>?</a:t>
            </a:r>
          </a:p>
          <a:p>
            <a:pPr marL="0" indent="0" algn="ctr">
              <a:buNone/>
            </a:pPr>
            <a:endParaRPr lang="ru-RU" sz="20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 algn="ctr">
              <a:buNone/>
            </a:pPr>
            <a:r>
              <a:rPr lang="ru-RU" sz="2000" dirty="0">
                <a:solidFill>
                  <a:schemeClr val="bg1">
                    <a:lumMod val="50000"/>
                  </a:schemeClr>
                </a:solidFill>
              </a:rPr>
              <a:t>Что нужно уметь, чтобы не попасть в </a:t>
            </a:r>
            <a:r>
              <a:rPr lang="ru-RU" sz="2000" dirty="0" err="1">
                <a:solidFill>
                  <a:schemeClr val="bg1">
                    <a:lumMod val="50000"/>
                  </a:schemeClr>
                </a:solidFill>
              </a:rPr>
              <a:t>быдлокодеры</a:t>
            </a:r>
            <a:r>
              <a:rPr lang="ru-RU" sz="2000" dirty="0">
                <a:solidFill>
                  <a:schemeClr val="bg1">
                    <a:lumMod val="50000"/>
                  </a:schemeClr>
                </a:solidFill>
              </a:rPr>
              <a:t>?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943709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41932"/>
            <a:ext cx="7992888" cy="1143000"/>
          </a:xfrm>
        </p:spPr>
        <p:txBody>
          <a:bodyPr/>
          <a:lstStyle/>
          <a:p>
            <a:r>
              <a:rPr lang="ru-RU" dirty="0"/>
              <a:t>Развитие творческого мышления</a:t>
            </a:r>
            <a:br>
              <a:rPr lang="ru-RU" dirty="0"/>
            </a:br>
            <a:r>
              <a:rPr lang="ru-RU" sz="2800" dirty="0"/>
              <a:t>История про детский сад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ru-RU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ru-RU" dirty="0"/>
              <a:t>Г.С. </a:t>
            </a:r>
            <a:r>
              <a:rPr lang="ru-RU" dirty="0" err="1"/>
              <a:t>Альтшуллер</a:t>
            </a:r>
            <a:r>
              <a:rPr lang="ru-RU" dirty="0"/>
              <a:t>, «Найти идею: Введение в ТРИЗ — теорию решения изобретательских задач»</a:t>
            </a:r>
          </a:p>
        </p:txBody>
      </p:sp>
      <p:pic>
        <p:nvPicPr>
          <p:cNvPr id="1026" name="Picture 2" descr="http://kirillbelyaev.com/pictures/kids-fantasy_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9435" y="1484784"/>
            <a:ext cx="7029957" cy="4680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583260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Развитие творческого мышления</a:t>
            </a:r>
            <a:br>
              <a:rPr lang="ru-RU" dirty="0"/>
            </a:br>
            <a:r>
              <a:rPr lang="ru-RU" sz="2800" dirty="0"/>
              <a:t>Решение проблемы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ru-RU" dirty="0"/>
              <a:t>Г.С. </a:t>
            </a:r>
            <a:r>
              <a:rPr lang="ru-RU" dirty="0" err="1"/>
              <a:t>Альтшуллер</a:t>
            </a:r>
            <a:r>
              <a:rPr lang="ru-RU" dirty="0"/>
              <a:t>, «Найти идею: Введение в ТРИЗ — теорию решения изобретательских задач»</a:t>
            </a:r>
          </a:p>
        </p:txBody>
      </p:sp>
      <p:pic>
        <p:nvPicPr>
          <p:cNvPr id="2050" name="Picture 2" descr="http://kirillbelyaev.com/pictures/kids-fantasy_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9435" y="1484784"/>
            <a:ext cx="7029957" cy="4680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632240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Скорость программирования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ru-RU" sz="4400" dirty="0"/>
              <a:t>Какова разница в скорости программирования между опытным </a:t>
            </a:r>
            <a:r>
              <a:rPr lang="en-US" sz="4400" dirty="0"/>
              <a:t>R&amp;D</a:t>
            </a:r>
            <a:r>
              <a:rPr lang="ru-RU" sz="4400" dirty="0"/>
              <a:t> программистом и студентом?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648448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Концепция корзины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ru-RU" sz="4400" dirty="0"/>
              <a:t>Большая часть кода </a:t>
            </a:r>
            <a:br>
              <a:rPr lang="ru-RU" sz="4400" dirty="0"/>
            </a:br>
            <a:r>
              <a:rPr lang="ru-RU" sz="4400" dirty="0"/>
              <a:t>идет в корзину </a:t>
            </a:r>
            <a:r>
              <a:rPr lang="ru-RU" sz="4800" dirty="0"/>
              <a:t>☹</a:t>
            </a:r>
            <a:endParaRPr lang="ru-RU" sz="4400" dirty="0"/>
          </a:p>
          <a:p>
            <a:pPr marL="0" indent="0" algn="ctr">
              <a:buNone/>
            </a:pPr>
            <a:r>
              <a:rPr lang="ru-RU" sz="4400" dirty="0"/>
              <a:t>Когда и почему?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899639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Выводы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sz="2800" dirty="0"/>
              <a:t>90% программирования – </a:t>
            </a:r>
            <a:r>
              <a:rPr lang="ru-RU" sz="2800" dirty="0" err="1"/>
              <a:t>быдлокодинг</a:t>
            </a:r>
            <a:r>
              <a:rPr lang="ru-RU" sz="2800" dirty="0"/>
              <a:t> (</a:t>
            </a:r>
            <a:r>
              <a:rPr lang="en-US" sz="2800" dirty="0"/>
              <a:t>code support</a:t>
            </a:r>
            <a:r>
              <a:rPr lang="ru-RU" sz="2800" dirty="0"/>
              <a:t> и т.п.) </a:t>
            </a:r>
            <a:r>
              <a:rPr lang="ru-RU" sz="2800" dirty="0">
                <a:solidFill>
                  <a:schemeClr val="bg1">
                    <a:lumMod val="50000"/>
                  </a:schemeClr>
                </a:solidFill>
              </a:rPr>
              <a:t>но сначала этого не видно</a:t>
            </a:r>
          </a:p>
          <a:p>
            <a:r>
              <a:rPr lang="ru-RU" sz="2800" dirty="0"/>
              <a:t>Разница в скорости программирования у студента и промышленного программиста – около 100 раз </a:t>
            </a:r>
            <a:r>
              <a:rPr lang="ru-RU" sz="2800" dirty="0">
                <a:solidFill>
                  <a:schemeClr val="bg1">
                    <a:lumMod val="50000"/>
                  </a:schemeClr>
                </a:solidFill>
              </a:rPr>
              <a:t>(«а-а-а-а! это неправда! Верните мне мой шаблон!» </a:t>
            </a:r>
            <a:r>
              <a:rPr lang="ru-RU" sz="2800" dirty="0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  <a:t></a:t>
            </a:r>
            <a:r>
              <a:rPr lang="ru-RU" sz="2800" dirty="0">
                <a:solidFill>
                  <a:schemeClr val="bg1">
                    <a:lumMod val="50000"/>
                  </a:schemeClr>
                </a:solidFill>
              </a:rPr>
              <a:t>) </a:t>
            </a:r>
            <a:r>
              <a:rPr lang="ru-RU" sz="2800" dirty="0"/>
              <a:t>и </a:t>
            </a:r>
            <a:r>
              <a:rPr lang="ru-RU" sz="2800" b="1" dirty="0"/>
              <a:t>чем сложнее алгоритм, тем больше разница</a:t>
            </a:r>
          </a:p>
          <a:p>
            <a:r>
              <a:rPr lang="ru-RU" sz="2800" dirty="0"/>
              <a:t>Чем больше разница, тем больше зарплаты и меньше конкуренция за место </a:t>
            </a:r>
            <a:r>
              <a:rPr lang="ru-RU" sz="2800" dirty="0">
                <a:sym typeface="Wingdings" pitchFamily="2" charset="2"/>
              </a:rPr>
              <a:t></a:t>
            </a:r>
            <a:endParaRPr lang="ru-RU" sz="2800" dirty="0"/>
          </a:p>
          <a:p>
            <a:pPr marL="0" indent="0">
              <a:buNone/>
            </a:pPr>
            <a:endParaRPr lang="ru-RU" sz="4400" dirty="0"/>
          </a:p>
          <a:p>
            <a:endParaRPr lang="ru-RU" sz="28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2932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12BC6617-5C56-468B-A717-295401D0F2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Основной вывод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18916C4D-0BDA-47A5-9C5A-70081898C5B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B554CE7E-5DE3-4943-840F-770BC0C3BC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AE4D1AE-A585-4212-BE40-AE8496A776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ru-RU" sz="4800" b="1" dirty="0"/>
              <a:t>Нужно как-то набирать только тех, кого интересует зарплата больше 800 тысяч в месяц</a:t>
            </a:r>
            <a:endParaRPr lang="en-US" sz="4800" b="1" dirty="0"/>
          </a:p>
          <a:p>
            <a:pPr marL="0" indent="0" algn="ctr">
              <a:buNone/>
            </a:pPr>
            <a:r>
              <a:rPr lang="ru-RU" b="1" dirty="0">
                <a:solidFill>
                  <a:schemeClr val="bg1">
                    <a:lumMod val="75000"/>
                  </a:schemeClr>
                </a:solidFill>
              </a:rPr>
              <a:t>И кому ее реально будут платить!</a:t>
            </a:r>
          </a:p>
        </p:txBody>
      </p:sp>
    </p:spTree>
    <p:extLst>
      <p:ext uri="{BB962C8B-B14F-4D97-AF65-F5344CB8AC3E}">
        <p14:creationId xmlns:p14="http://schemas.microsoft.com/office/powerpoint/2010/main" val="232201422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Домашнее задание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br>
              <a:rPr lang="ru-RU" sz="3200" dirty="0"/>
            </a:br>
            <a:r>
              <a:rPr lang="ru-RU" sz="3600" dirty="0"/>
              <a:t>Научиться включать мозг!</a:t>
            </a:r>
            <a:br>
              <a:rPr lang="ru-RU" sz="3600" dirty="0"/>
            </a:br>
            <a:br>
              <a:rPr lang="ru-RU" sz="3200" dirty="0"/>
            </a:br>
            <a:r>
              <a:rPr lang="ru-RU" sz="3200" dirty="0">
                <a:solidFill>
                  <a:schemeClr val="bg1">
                    <a:lumMod val="50000"/>
                  </a:schemeClr>
                </a:solidFill>
              </a:rPr>
              <a:t>Понять, в чем заключается творчество (например, в сложных алгоритмах) и развить в себе способность к этому виду творчества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254947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 descr="Image result for programmer salar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4" y="4257600"/>
            <a:ext cx="2699792" cy="269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sz="4800" dirty="0"/>
              <a:t>О больших зарплатах</a:t>
            </a:r>
          </a:p>
        </p:txBody>
      </p:sp>
      <p:sp>
        <p:nvSpPr>
          <p:cNvPr id="5" name="Slide Number Placeholder 6"/>
          <p:cNvSpPr txBox="1">
            <a:spLocks/>
          </p:cNvSpPr>
          <p:nvPr/>
        </p:nvSpPr>
        <p:spPr>
          <a:xfrm>
            <a:off x="8555398" y="6486445"/>
            <a:ext cx="588602" cy="31338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095069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4496453"/>
              </p:ext>
            </p:extLst>
          </p:nvPr>
        </p:nvGraphicFramePr>
        <p:xfrm>
          <a:off x="467544" y="260648"/>
          <a:ext cx="7704856" cy="6648190"/>
        </p:xfrm>
        <a:graphic>
          <a:graphicData uri="http://schemas.openxmlformats.org/drawingml/2006/table">
            <a:tbl>
              <a:tblPr/>
              <a:tblGrid>
                <a:gridCol w="77048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408712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Subject: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GPU CODER REQ - VIDEO PROCESSING – 85-150K</a:t>
                      </a:r>
                      <a:r>
                        <a:rPr lang="en-US" sz="1400" b="1" baseline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USD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(remote option) </a:t>
                      </a:r>
                    </a:p>
                    <a:p>
                      <a:endParaRPr lang="en-US" sz="1400" b="1" dirty="0"/>
                    </a:p>
                    <a:p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Hi Dmitriy, </a:t>
                      </a:r>
                      <a:br>
                        <a:rPr lang="en-US" sz="1400" dirty="0"/>
                      </a:br>
                      <a:br>
                        <a:rPr lang="en-US" sz="1400" dirty="0"/>
                      </a:b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I am looking for a Lead and a Senior Programmer who has perhaps worked on a game graphical engine (or CUDA and/or </a:t>
                      </a:r>
                      <a:r>
                        <a:rPr lang="en-US" sz="1400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OpenCL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proficiency ) to work for a 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new video processing and coding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************************. </a:t>
                      </a:r>
                      <a:br>
                        <a:rPr lang="en-US" sz="1400" dirty="0"/>
                      </a:br>
                      <a:br>
                        <a:rPr lang="en-US" sz="1400" dirty="0"/>
                      </a:b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You must be able to program over 40,000 lines of optimized low-level code per year, based on high level specifications often asked to solve a seemingly impossible problem, and can easily think and speak in multidimensional-space mathematical language. These positions can be very well paid as the budget is available to attract the best! Remote working is an option as well. </a:t>
                      </a:r>
                      <a:br>
                        <a:rPr lang="en-US" sz="1400" dirty="0"/>
                      </a:br>
                      <a:br>
                        <a:rPr lang="en-US" sz="1400" dirty="0"/>
                      </a:b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Requirements: </a:t>
                      </a: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Significant experience in parallel programming, with deep knowledge of GPU architectures </a:t>
                      </a: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Full proficiency with advanced features of C++ (templates, exception safety, etc.) </a:t>
                      </a: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Experience with Windows/DirectX and/or Linux/OpenGL programming. Alternatively: experience with development on game consoles (PS3, Xbox 360) </a:t>
                      </a: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Assembler and advanced low-level optimization techniques very appreciated </a:t>
                      </a: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Proficiency with fundamentals of digital signal processing and signal encoding </a:t>
                      </a: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Capacity to join a project in advanced stage of development and leverage/understand existing codebases and frameworks </a:t>
                      </a: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Able to manage large projects (over 200K lines of code) </a:t>
                      </a:r>
                    </a:p>
                    <a:p>
                      <a:br>
                        <a:rPr lang="en-US" sz="1400" dirty="0"/>
                      </a:b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For the lead position: </a:t>
                      </a: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Able to coordinate and coach a team of developers </a:t>
                      </a: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Able to define and manage the architecture of a large software project </a:t>
                      </a: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Proficient with world class quality assurance </a:t>
                      </a: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Proficient with IP protection </a:t>
                      </a:r>
                      <a:br>
                        <a:rPr lang="en-US" sz="1400" dirty="0"/>
                      </a:br>
                      <a:br>
                        <a:rPr lang="en-US" sz="1400" dirty="0"/>
                      </a:b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Regards Scott *****</a:t>
                      </a:r>
                      <a:endParaRPr lang="en-US" sz="1400" dirty="0"/>
                    </a:p>
                  </a:txBody>
                  <a:tcPr marL="34030" marR="34030" marT="17015" marB="1701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Прямоугольник 1"/>
          <p:cNvSpPr/>
          <p:nvPr/>
        </p:nvSpPr>
        <p:spPr>
          <a:xfrm>
            <a:off x="2843808" y="209550"/>
            <a:ext cx="4680520" cy="3391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4" name="Straight Connector 3"/>
          <p:cNvCxnSpPr/>
          <p:nvPr/>
        </p:nvCxnSpPr>
        <p:spPr>
          <a:xfrm>
            <a:off x="467544" y="908720"/>
            <a:ext cx="900000" cy="0"/>
          </a:xfrm>
          <a:prstGeom prst="line">
            <a:avLst/>
          </a:prstGeom>
          <a:ln w="254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490797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 зарплате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ru-RU" sz="3600" b="1" dirty="0"/>
              <a:t>Средняя</a:t>
            </a:r>
            <a:r>
              <a:rPr lang="ru-RU" sz="3600" dirty="0"/>
              <a:t> зарплата программиста в России </a:t>
            </a:r>
            <a:r>
              <a:rPr lang="ru-RU" sz="3600" b="1" u="sng" dirty="0"/>
              <a:t>50.8</a:t>
            </a:r>
            <a:r>
              <a:rPr lang="en-US" sz="3600" b="1" u="sng" dirty="0"/>
              <a:t> </a:t>
            </a:r>
            <a:r>
              <a:rPr lang="ru-RU" sz="3600" b="1" u="sng" dirty="0" err="1"/>
              <a:t>тр</a:t>
            </a:r>
            <a:r>
              <a:rPr lang="en-US" sz="3600" u="sng" dirty="0"/>
              <a:t> </a:t>
            </a:r>
            <a:r>
              <a:rPr lang="ru-RU" sz="3600" dirty="0"/>
              <a:t>в месяц</a:t>
            </a:r>
            <a:r>
              <a:rPr lang="en-US" sz="3600" dirty="0"/>
              <a:t>.</a:t>
            </a:r>
            <a:r>
              <a:rPr lang="ru-RU" sz="3600" dirty="0"/>
              <a:t> </a:t>
            </a:r>
            <a:br>
              <a:rPr lang="ru-RU" sz="3600" dirty="0"/>
            </a:br>
            <a:r>
              <a:rPr lang="ru-RU" sz="3600" dirty="0"/>
              <a:t>Здесь ─ </a:t>
            </a:r>
            <a:r>
              <a:rPr lang="ru-RU" sz="3600" b="1" u="sng" dirty="0"/>
              <a:t>600 </a:t>
            </a:r>
            <a:r>
              <a:rPr lang="ru-RU" sz="3600" b="1" u="sng" dirty="0" err="1"/>
              <a:t>т.р</a:t>
            </a:r>
            <a:r>
              <a:rPr lang="ru-RU" sz="3600" b="1" u="sng" dirty="0"/>
              <a:t>.</a:t>
            </a:r>
          </a:p>
          <a:p>
            <a:pPr marL="0" indent="0" algn="ctr">
              <a:buNone/>
            </a:pPr>
            <a:br>
              <a:rPr lang="ru-RU" sz="3600" dirty="0"/>
            </a:br>
            <a:r>
              <a:rPr lang="ru-RU" sz="3600" b="1" dirty="0"/>
              <a:t>Во сколько раз больше работает человек на этой зарплате в часах в неделю?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ru-RU" b="1" dirty="0"/>
              <a:t>Зарплата программистов по России</a:t>
            </a:r>
            <a:br>
              <a:rPr lang="ru-RU" dirty="0"/>
            </a:br>
            <a:r>
              <a:rPr lang="en-US" dirty="0">
                <a:hlinkClick r:id="rId2"/>
              </a:rPr>
              <a:t>https://person-agency.ru/salary-programmist.html</a:t>
            </a:r>
            <a:r>
              <a:rPr lang="ru-RU" dirty="0"/>
              <a:t>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452331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Шаблоны дальше рвем?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ru-RU" sz="4800" dirty="0"/>
              <a:t>Может ли программист получать 6 миллионов рублей в месяц?</a:t>
            </a:r>
          </a:p>
          <a:p>
            <a:pPr marL="0" indent="0" algn="ctr">
              <a:buNone/>
            </a:pPr>
            <a:endParaRPr lang="ru-RU" sz="2000" dirty="0">
              <a:solidFill>
                <a:schemeClr val="bg1">
                  <a:lumMod val="65000"/>
                </a:schemeClr>
              </a:solidFill>
            </a:endParaRPr>
          </a:p>
          <a:p>
            <a:pPr lvl="2"/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Можете привести реальные примеры?</a:t>
            </a:r>
          </a:p>
          <a:p>
            <a:pPr lvl="2"/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Во сколько больше раз больше они работают </a:t>
            </a:r>
            <a:br>
              <a:rPr lang="ru-RU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по сравнению с теми, кто получает 50 </a:t>
            </a:r>
            <a:r>
              <a:rPr lang="ru-RU" dirty="0" err="1">
                <a:solidFill>
                  <a:schemeClr val="bg1">
                    <a:lumMod val="50000"/>
                  </a:schemeClr>
                </a:solidFill>
              </a:rPr>
              <a:t>т.р</a:t>
            </a:r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.?</a:t>
            </a:r>
          </a:p>
          <a:p>
            <a:pPr lvl="2"/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Какими навыками нужно обладать для таких зарплат?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933507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Выводы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sz="2800" dirty="0"/>
              <a:t>Вы с очень разной эффективностью проведете годы учебы и у вас будут разные зарплаты:</a:t>
            </a:r>
          </a:p>
          <a:p>
            <a:pPr lvl="1"/>
            <a:r>
              <a:rPr lang="ru-RU" sz="2600" dirty="0"/>
              <a:t>Кто-то из вас будет получать 600 тысяч в месяц</a:t>
            </a:r>
          </a:p>
          <a:p>
            <a:pPr lvl="1"/>
            <a:r>
              <a:rPr lang="ru-RU" sz="2600" dirty="0"/>
              <a:t>Кто-то 60…</a:t>
            </a:r>
          </a:p>
          <a:p>
            <a:pPr lvl="1"/>
            <a:r>
              <a:rPr lang="ru-RU" sz="2600" dirty="0"/>
              <a:t>4% выпускников ВМК имеют проблемы с трудоустройством</a:t>
            </a:r>
          </a:p>
          <a:p>
            <a:r>
              <a:rPr lang="ru-RU" sz="2800" b="1" dirty="0"/>
              <a:t>Для того, чтобы зарабатывать в 100 раз больше не нужно больше работать, нужно работать </a:t>
            </a:r>
            <a:r>
              <a:rPr lang="ru-RU" sz="2800" b="1" u="sng" dirty="0"/>
              <a:t>ПО-ДРУГОМУ</a:t>
            </a:r>
            <a:r>
              <a:rPr lang="ru-RU" sz="2800" b="1" dirty="0"/>
              <a:t>! 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6108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Домашнее задание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1700808"/>
            <a:ext cx="8496944" cy="3744416"/>
          </a:xfrm>
        </p:spPr>
        <p:txBody>
          <a:bodyPr anchor="ctr"/>
          <a:lstStyle/>
          <a:p>
            <a:pPr marL="0" indent="0" algn="ctr">
              <a:buNone/>
            </a:pPr>
            <a:r>
              <a:rPr lang="ru-RU" sz="3200" b="1" u="sng" dirty="0"/>
              <a:t>Заработать</a:t>
            </a:r>
            <a:r>
              <a:rPr lang="ru-RU" sz="3200" dirty="0"/>
              <a:t> на трехкомнатную квартиру </a:t>
            </a:r>
            <a:br>
              <a:rPr lang="ru-RU" sz="3200" dirty="0"/>
            </a:br>
            <a:r>
              <a:rPr lang="ru-RU" sz="3200" dirty="0"/>
              <a:t>в Москве (</a:t>
            </a:r>
            <a:r>
              <a:rPr lang="ru-RU" sz="3200" u="sng" dirty="0"/>
              <a:t>БЕЗ кредитов</a:t>
            </a:r>
            <a:r>
              <a:rPr lang="ru-RU" sz="3200" dirty="0"/>
              <a:t>) через 5 лет после окончания университета или через 3 года после окончания аспирантуры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56</a:t>
            </a:fld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7123" y="4796965"/>
            <a:ext cx="3196877" cy="2043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17317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Image result for &amp;pcy;&amp;acy;&amp;rcy;&amp;acy;&amp;lcy;&amp;lcy;&amp;iecy;&amp;lcy;&amp;softcy;&amp;ncy;&amp;ycy;&amp;iecy; &amp;mcy;&amp;icy;&amp;rcy;&amp;ycy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4581128"/>
            <a:ext cx="4421081" cy="2208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sz="4800" dirty="0"/>
              <a:t>О параллельных мирах</a:t>
            </a:r>
          </a:p>
        </p:txBody>
      </p:sp>
      <p:sp>
        <p:nvSpPr>
          <p:cNvPr id="5" name="Slide Number Placeholder 6"/>
          <p:cNvSpPr txBox="1">
            <a:spLocks/>
          </p:cNvSpPr>
          <p:nvPr/>
        </p:nvSpPr>
        <p:spPr>
          <a:xfrm>
            <a:off x="8555398" y="6486445"/>
            <a:ext cx="588602" cy="31338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US" smtClean="0"/>
              <a:pPr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956690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Существует два параллельных мира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46129115"/>
              </p:ext>
            </p:extLst>
          </p:nvPr>
        </p:nvGraphicFramePr>
        <p:xfrm>
          <a:off x="395288" y="1412875"/>
          <a:ext cx="8497888" cy="2895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489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489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2000" dirty="0"/>
                        <a:t>Наука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/>
                        <a:t>Индустрия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i="0" baseline="0" dirty="0"/>
                        <a:t>Крутизна: индекс цитирования</a:t>
                      </a:r>
                      <a:endParaRPr lang="ru-RU" sz="20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000" i="0" baseline="0" dirty="0"/>
                        <a:t>Крутизна:</a:t>
                      </a:r>
                      <a:r>
                        <a:rPr lang="ru-RU" sz="2000" dirty="0"/>
                        <a:t> доля</a:t>
                      </a:r>
                      <a:r>
                        <a:rPr lang="ru-RU" sz="2000" baseline="0" dirty="0"/>
                        <a:t> рынка</a:t>
                      </a:r>
                      <a:endParaRPr lang="ru-RU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i="0" dirty="0"/>
                        <a:t>Девиз:</a:t>
                      </a:r>
                      <a:r>
                        <a:rPr lang="ru-RU" sz="2000" i="0" baseline="0" dirty="0"/>
                        <a:t> </a:t>
                      </a:r>
                      <a:r>
                        <a:rPr lang="en-US" sz="2000" i="0" baseline="0" dirty="0"/>
                        <a:t>p</a:t>
                      </a:r>
                      <a:r>
                        <a:rPr lang="en-US" sz="2000" i="0" dirty="0"/>
                        <a:t>ublish or perish</a:t>
                      </a:r>
                      <a:endParaRPr lang="ru-RU" sz="20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000" i="0" dirty="0"/>
                        <a:t>Девиз:</a:t>
                      </a:r>
                      <a:r>
                        <a:rPr lang="ru-RU" sz="2000" i="0" baseline="0" dirty="0"/>
                        <a:t> любой каприз клиента</a:t>
                      </a:r>
                      <a:endParaRPr lang="ru-RU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i="0" dirty="0"/>
                        <a:t>Задача: обогнать всех</a:t>
                      </a:r>
                      <a:r>
                        <a:rPr lang="ru-RU" sz="2000" i="0" baseline="0" dirty="0"/>
                        <a:t> в сравнении на хотя бы на 0.01%</a:t>
                      </a:r>
                      <a:endParaRPr lang="ru-RU" sz="20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000" i="0" dirty="0"/>
                        <a:t>Задача: </a:t>
                      </a:r>
                      <a:r>
                        <a:rPr lang="en-US" sz="2000" i="0" dirty="0"/>
                        <a:t>market differentiator</a:t>
                      </a:r>
                      <a:r>
                        <a:rPr lang="ru-RU" sz="2000" i="0" dirty="0"/>
                        <a:t> продукта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i="0" dirty="0"/>
                        <a:t>Финансирование:</a:t>
                      </a:r>
                      <a:r>
                        <a:rPr lang="ru-RU" sz="2000" i="0" baseline="0" dirty="0"/>
                        <a:t> 50-80% гранты научных фондов, 10-30% университет, 5-30% индустрия</a:t>
                      </a:r>
                      <a:endParaRPr lang="ru-RU" sz="20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000" i="0" dirty="0"/>
                        <a:t>Финансирование:</a:t>
                      </a:r>
                      <a:r>
                        <a:rPr lang="ru-RU" sz="2000" i="0" baseline="0" dirty="0"/>
                        <a:t> 100% клиенты</a:t>
                      </a:r>
                      <a:endParaRPr lang="ru-RU" sz="2000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TextBox 6"/>
          <p:cNvSpPr txBox="1"/>
          <p:nvPr/>
        </p:nvSpPr>
        <p:spPr>
          <a:xfrm>
            <a:off x="539552" y="4509120"/>
            <a:ext cx="763284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/>
              <a:t>Профессиональная деформация: после нескольких лет в одном мире становится почти невозможно стать эффективным во втором (именно поэтому сложно уйти из науки в компанию и наоборот).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33498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превратить </a:t>
            </a:r>
            <a:r>
              <a:rPr lang="en-US" dirty="0"/>
              <a:t>CV</a:t>
            </a:r>
            <a:r>
              <a:rPr lang="ru-RU" dirty="0"/>
              <a:t> в резюме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026" name="Picture 2" descr="http://people.kmi.open.ac.uk/bektik/wp-content/uploads/2014/04/Capture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8520" y="1484784"/>
            <a:ext cx="9190559" cy="4320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49138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sz="4800" dirty="0"/>
              <a:t>Смысл учебы</a:t>
            </a:r>
          </a:p>
        </p:txBody>
      </p:sp>
      <p:sp>
        <p:nvSpPr>
          <p:cNvPr id="5" name="Slide Number Placeholder 6"/>
          <p:cNvSpPr txBox="1">
            <a:spLocks/>
          </p:cNvSpPr>
          <p:nvPr/>
        </p:nvSpPr>
        <p:spPr>
          <a:xfrm>
            <a:off x="8555398" y="6486445"/>
            <a:ext cx="588602" cy="31338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15" y="4336269"/>
            <a:ext cx="4601991" cy="2521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16799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F:\Saliency Ground Truth\images1\images\womanhat.bmp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32"/>
          <a:stretch/>
        </p:blipFill>
        <p:spPr bwMode="auto">
          <a:xfrm>
            <a:off x="827584" y="1846639"/>
            <a:ext cx="3312368" cy="4534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46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sz="3400" dirty="0"/>
              <a:t>Карты </a:t>
            </a:r>
            <a:r>
              <a:rPr lang="ru-RU" sz="3400" dirty="0" err="1"/>
              <a:t>салиентности</a:t>
            </a:r>
            <a:endParaRPr lang="ru-RU" sz="3400" dirty="0"/>
          </a:p>
        </p:txBody>
      </p:sp>
      <p:sp>
        <p:nvSpPr>
          <p:cNvPr id="8" name="Содержимое 4"/>
          <p:cNvSpPr>
            <a:spLocks noGrp="1"/>
          </p:cNvSpPr>
          <p:nvPr>
            <p:ph idx="1"/>
          </p:nvPr>
        </p:nvSpPr>
        <p:spPr>
          <a:xfrm>
            <a:off x="4427984" y="3573016"/>
            <a:ext cx="4464496" cy="2520280"/>
          </a:xfrm>
        </p:spPr>
        <p:txBody>
          <a:bodyPr/>
          <a:lstStyle/>
          <a:p>
            <a:pPr marL="0" indent="0" algn="just">
              <a:buNone/>
            </a:pPr>
            <a:r>
              <a:rPr lang="en-US" sz="2400" dirty="0"/>
              <a:t>Saliency </a:t>
            </a:r>
            <a:r>
              <a:rPr lang="ru-RU" sz="2400" dirty="0"/>
              <a:t>–</a:t>
            </a:r>
            <a:r>
              <a:rPr lang="en-US" sz="2400" dirty="0"/>
              <a:t> is the state or quality by which it stands out relative to its neighbors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sz="1100" dirty="0">
                <a:hlinkClick r:id="rId4"/>
              </a:rPr>
              <a:t>http://mmi.tudelft.nl/iqlab/video_task_eye_tracking_1.html</a:t>
            </a:r>
            <a:endParaRPr lang="ru-RU" sz="1100" dirty="0"/>
          </a:p>
        </p:txBody>
      </p:sp>
      <p:pic>
        <p:nvPicPr>
          <p:cNvPr id="1039" name="Picture 15" descr="F:\Saliency Ground Truth\images1\images\womanhat_saliency.bmp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51"/>
          <a:stretch/>
        </p:blipFill>
        <p:spPr bwMode="auto">
          <a:xfrm>
            <a:off x="830536" y="1846638"/>
            <a:ext cx="3309416" cy="4534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232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1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" y="-19472"/>
            <a:ext cx="9144000" cy="6877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FB58844-D110-447C-ABC7-1854C175D37A}" type="slidenum">
              <a:rPr lang="ru-RU" smtClean="0"/>
              <a:pPr>
                <a:defRPr/>
              </a:pPr>
              <a:t>61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28625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/>
        </p:nvSpPr>
        <p:spPr bwMode="auto">
          <a:xfrm>
            <a:off x="381468" y="1815020"/>
            <a:ext cx="8403756" cy="460851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i="0" u="none" strike="noStrike" cap="none" normalizeH="0" baseline="0" dirty="0">
              <a:ln>
                <a:noFill/>
              </a:ln>
              <a:effectLst/>
              <a:latin typeface="Tahoma" pitchFamily="34" charset="0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3400" dirty="0"/>
              <a:t>Построение карт </a:t>
            </a:r>
            <a:r>
              <a:rPr lang="ru-RU" sz="3400" dirty="0" err="1"/>
              <a:t>салиентности</a:t>
            </a:r>
            <a:r>
              <a:rPr lang="ru-RU" sz="3400" dirty="0"/>
              <a:t> 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database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42181" y="1816405"/>
            <a:ext cx="8068419" cy="453848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1808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22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9172" y="1863090"/>
            <a:ext cx="7108552" cy="4541914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3200" dirty="0"/>
              <a:t>Место примитивного метода</a:t>
            </a:r>
            <a:endParaRPr lang="ru-RU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486493" y="1949232"/>
            <a:ext cx="1484830" cy="323165"/>
          </a:xfrm>
          <a:prstGeom prst="rect">
            <a:avLst/>
          </a:prstGeom>
          <a:solidFill>
            <a:srgbClr val="F0F0F0">
              <a:alpha val="4706"/>
            </a:srgbClr>
          </a:solidFill>
        </p:spPr>
        <p:txBody>
          <a:bodyPr wrap="none" rtlCol="0">
            <a:spAutoFit/>
          </a:bodyPr>
          <a:lstStyle/>
          <a:p>
            <a:r>
              <a:rPr lang="en-US" sz="1500" dirty="0"/>
              <a:t>Single observer</a:t>
            </a:r>
            <a:endParaRPr lang="ru-RU" sz="1500" dirty="0"/>
          </a:p>
        </p:txBody>
      </p:sp>
      <p:sp>
        <p:nvSpPr>
          <p:cNvPr id="10" name="TextBox 9"/>
          <p:cNvSpPr txBox="1"/>
          <p:nvPr/>
        </p:nvSpPr>
        <p:spPr>
          <a:xfrm>
            <a:off x="591935" y="2216761"/>
            <a:ext cx="458741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Judd, ICCV’09</a:t>
            </a:r>
            <a:br>
              <a:rPr lang="en-US" sz="1500" dirty="0"/>
            </a:br>
            <a:r>
              <a:rPr lang="en-US" sz="1500" dirty="0"/>
              <a:t>(the best known model by the time of the research)</a:t>
            </a:r>
            <a:endParaRPr lang="ru-RU" sz="1500" dirty="0"/>
          </a:p>
        </p:txBody>
      </p:sp>
      <p:sp>
        <p:nvSpPr>
          <p:cNvPr id="11" name="TextBox 10"/>
          <p:cNvSpPr txBox="1"/>
          <p:nvPr/>
        </p:nvSpPr>
        <p:spPr>
          <a:xfrm rot="16200000">
            <a:off x="1104400" y="4397944"/>
            <a:ext cx="132600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chemeClr val="bg2">
                    <a:lumMod val="25000"/>
                    <a:lumOff val="75000"/>
                  </a:schemeClr>
                </a:solidFill>
              </a:rPr>
              <a:t>Other models</a:t>
            </a:r>
            <a:endParaRPr lang="ru-RU" sz="1500" dirty="0">
              <a:solidFill>
                <a:schemeClr val="bg2">
                  <a:lumMod val="25000"/>
                  <a:lumOff val="75000"/>
                </a:schemeClr>
              </a:solidFill>
            </a:endParaRPr>
          </a:p>
        </p:txBody>
      </p:sp>
      <p:sp>
        <p:nvSpPr>
          <p:cNvPr id="19" name="Прямоугольник 18"/>
          <p:cNvSpPr/>
          <p:nvPr/>
        </p:nvSpPr>
        <p:spPr bwMode="auto">
          <a:xfrm>
            <a:off x="2007871" y="2064544"/>
            <a:ext cx="4778692" cy="128587"/>
          </a:xfrm>
          <a:prstGeom prst="rect">
            <a:avLst/>
          </a:prstGeom>
          <a:solidFill>
            <a:srgbClr val="92D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normalizeH="0" baseline="0">
              <a:ln>
                <a:noFill/>
              </a:ln>
              <a:solidFill>
                <a:srgbClr val="FFFF00"/>
              </a:solidFill>
              <a:effectLst/>
              <a:latin typeface="Tahoma" pitchFamily="34" charset="0"/>
            </a:endParaRPr>
          </a:p>
        </p:txBody>
      </p:sp>
      <p:sp>
        <p:nvSpPr>
          <p:cNvPr id="20" name="Прямоугольник 19"/>
          <p:cNvSpPr/>
          <p:nvPr/>
        </p:nvSpPr>
        <p:spPr bwMode="auto">
          <a:xfrm>
            <a:off x="2007871" y="2306478"/>
            <a:ext cx="4778692" cy="135732"/>
          </a:xfrm>
          <a:prstGeom prst="rect">
            <a:avLst/>
          </a:prstGeom>
          <a:solidFill>
            <a:srgbClr val="92D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Tahoma" pitchFamily="34" charset="0"/>
            </a:endParaRPr>
          </a:p>
        </p:txBody>
      </p:sp>
      <p:sp>
        <p:nvSpPr>
          <p:cNvPr id="33" name="Прямоугольник 32"/>
          <p:cNvSpPr/>
          <p:nvPr/>
        </p:nvSpPr>
        <p:spPr bwMode="auto">
          <a:xfrm>
            <a:off x="2007871" y="3307557"/>
            <a:ext cx="4778692" cy="126206"/>
          </a:xfrm>
          <a:prstGeom prst="rect">
            <a:avLst/>
          </a:prstGeom>
          <a:solidFill>
            <a:srgbClr val="92D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Tahoma" pitchFamily="34" charset="0"/>
            </a:endParaRPr>
          </a:p>
        </p:txBody>
      </p:sp>
      <p:cxnSp>
        <p:nvCxnSpPr>
          <p:cNvPr id="22" name="Прямая соединительная линия 21"/>
          <p:cNvCxnSpPr/>
          <p:nvPr/>
        </p:nvCxnSpPr>
        <p:spPr bwMode="auto">
          <a:xfrm flipH="1">
            <a:off x="6786781" y="2064326"/>
            <a:ext cx="6418" cy="1364674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2" name="TextBox 31"/>
          <p:cNvSpPr txBox="1"/>
          <p:nvPr/>
        </p:nvSpPr>
        <p:spPr>
          <a:xfrm>
            <a:off x="667491" y="3176336"/>
            <a:ext cx="1194559" cy="323165"/>
          </a:xfrm>
          <a:prstGeom prst="rect">
            <a:avLst/>
          </a:prstGeom>
          <a:solidFill>
            <a:srgbClr val="F0F0F0">
              <a:alpha val="4706"/>
            </a:srgbClr>
          </a:solidFill>
        </p:spPr>
        <p:txBody>
          <a:bodyPr wrap="none" rtlCol="0">
            <a:spAutoFit/>
          </a:bodyPr>
          <a:lstStyle/>
          <a:p>
            <a:pPr algn="r"/>
            <a:r>
              <a:rPr lang="en-US" sz="1500" dirty="0">
                <a:solidFill>
                  <a:schemeClr val="accent2">
                    <a:lumMod val="75000"/>
                  </a:schemeClr>
                </a:solidFill>
              </a:rPr>
              <a:t>Center prior</a:t>
            </a:r>
            <a:endParaRPr lang="ru-RU" sz="1500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34" name="Прямая соединительная линия 33"/>
          <p:cNvCxnSpPr/>
          <p:nvPr/>
        </p:nvCxnSpPr>
        <p:spPr bwMode="auto">
          <a:xfrm>
            <a:off x="7273882" y="2064326"/>
            <a:ext cx="2605" cy="374074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16" name="Рисунок 1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489" b="14295"/>
          <a:stretch/>
        </p:blipFill>
        <p:spPr>
          <a:xfrm>
            <a:off x="1781677" y="5715000"/>
            <a:ext cx="7105651" cy="10064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886200" y="5943600"/>
            <a:ext cx="27382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Area under ROC curve</a:t>
            </a:r>
            <a:endParaRPr lang="ru-RU" b="1" dirty="0"/>
          </a:p>
        </p:txBody>
      </p:sp>
      <p:sp>
        <p:nvSpPr>
          <p:cNvPr id="5" name="TextBox 4"/>
          <p:cNvSpPr txBox="1"/>
          <p:nvPr/>
        </p:nvSpPr>
        <p:spPr>
          <a:xfrm>
            <a:off x="1768640" y="5767136"/>
            <a:ext cx="45878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100" dirty="0"/>
              <a:t>0</a:t>
            </a:r>
            <a:r>
              <a:rPr lang="en-US" sz="1100" dirty="0"/>
              <a:t>.</a:t>
            </a:r>
            <a:r>
              <a:rPr lang="ru-RU" sz="1100" dirty="0"/>
              <a:t>5</a:t>
            </a:r>
            <a:r>
              <a:rPr lang="en-US" sz="1100" dirty="0"/>
              <a:t>0</a:t>
            </a:r>
            <a:endParaRPr lang="ru-RU" sz="1100" dirty="0"/>
          </a:p>
        </p:txBody>
      </p:sp>
      <p:sp>
        <p:nvSpPr>
          <p:cNvPr id="18" name="TextBox 17"/>
          <p:cNvSpPr txBox="1"/>
          <p:nvPr/>
        </p:nvSpPr>
        <p:spPr>
          <a:xfrm>
            <a:off x="2594808" y="5770222"/>
            <a:ext cx="45878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100" dirty="0"/>
              <a:t>0</a:t>
            </a:r>
            <a:r>
              <a:rPr lang="en-US" sz="1100" dirty="0"/>
              <a:t>.5</a:t>
            </a:r>
            <a:r>
              <a:rPr lang="ru-RU" sz="1100" dirty="0"/>
              <a:t>5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427420" y="5769021"/>
            <a:ext cx="45878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100" dirty="0"/>
              <a:t>0</a:t>
            </a:r>
            <a:r>
              <a:rPr lang="en-US" sz="1100" dirty="0"/>
              <a:t>.60</a:t>
            </a:r>
            <a:endParaRPr lang="ru-RU" sz="1100" dirty="0"/>
          </a:p>
        </p:txBody>
      </p:sp>
      <p:sp>
        <p:nvSpPr>
          <p:cNvPr id="23" name="TextBox 22"/>
          <p:cNvSpPr txBox="1"/>
          <p:nvPr/>
        </p:nvSpPr>
        <p:spPr>
          <a:xfrm>
            <a:off x="4269628" y="5763128"/>
            <a:ext cx="45878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100" dirty="0"/>
              <a:t>0</a:t>
            </a:r>
            <a:r>
              <a:rPr lang="en-US" sz="1100" dirty="0"/>
              <a:t>.65</a:t>
            </a:r>
            <a:endParaRPr lang="ru-RU" sz="1100" dirty="0"/>
          </a:p>
        </p:txBody>
      </p:sp>
      <p:sp>
        <p:nvSpPr>
          <p:cNvPr id="24" name="TextBox 23"/>
          <p:cNvSpPr txBox="1"/>
          <p:nvPr/>
        </p:nvSpPr>
        <p:spPr>
          <a:xfrm>
            <a:off x="5115852" y="5763128"/>
            <a:ext cx="45878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100" dirty="0"/>
              <a:t>0</a:t>
            </a:r>
            <a:r>
              <a:rPr lang="en-US" sz="1100" dirty="0"/>
              <a:t>.70</a:t>
            </a:r>
            <a:endParaRPr lang="ru-RU" sz="1100" dirty="0"/>
          </a:p>
        </p:txBody>
      </p:sp>
      <p:sp>
        <p:nvSpPr>
          <p:cNvPr id="25" name="TextBox 24"/>
          <p:cNvSpPr txBox="1"/>
          <p:nvPr/>
        </p:nvSpPr>
        <p:spPr>
          <a:xfrm>
            <a:off x="5931568" y="5763128"/>
            <a:ext cx="45878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100" dirty="0"/>
              <a:t>0</a:t>
            </a:r>
            <a:r>
              <a:rPr lang="en-US" sz="1100" dirty="0"/>
              <a:t>.75</a:t>
            </a:r>
            <a:endParaRPr lang="ru-RU" sz="1100" dirty="0"/>
          </a:p>
        </p:txBody>
      </p:sp>
      <p:sp>
        <p:nvSpPr>
          <p:cNvPr id="26" name="TextBox 25"/>
          <p:cNvSpPr txBox="1"/>
          <p:nvPr/>
        </p:nvSpPr>
        <p:spPr>
          <a:xfrm>
            <a:off x="6768188" y="5763128"/>
            <a:ext cx="45878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100" dirty="0"/>
              <a:t>0</a:t>
            </a:r>
            <a:r>
              <a:rPr lang="en-US" sz="1100" dirty="0"/>
              <a:t>.80</a:t>
            </a:r>
            <a:endParaRPr lang="ru-RU" sz="1100" dirty="0"/>
          </a:p>
        </p:txBody>
      </p:sp>
      <p:sp>
        <p:nvSpPr>
          <p:cNvPr id="27" name="TextBox 26"/>
          <p:cNvSpPr txBox="1"/>
          <p:nvPr/>
        </p:nvSpPr>
        <p:spPr>
          <a:xfrm>
            <a:off x="7566284" y="5763128"/>
            <a:ext cx="45878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100" dirty="0"/>
              <a:t>0</a:t>
            </a:r>
            <a:r>
              <a:rPr lang="en-US" sz="1100" dirty="0"/>
              <a:t>.85</a:t>
            </a:r>
            <a:endParaRPr lang="ru-RU" sz="1100" dirty="0"/>
          </a:p>
        </p:txBody>
      </p:sp>
      <p:sp>
        <p:nvSpPr>
          <p:cNvPr id="28" name="TextBox 27"/>
          <p:cNvSpPr txBox="1"/>
          <p:nvPr/>
        </p:nvSpPr>
        <p:spPr>
          <a:xfrm>
            <a:off x="8444588" y="5770222"/>
            <a:ext cx="45878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100" dirty="0"/>
              <a:t>0</a:t>
            </a:r>
            <a:r>
              <a:rPr lang="en-US" sz="1100" dirty="0"/>
              <a:t>.90</a:t>
            </a:r>
            <a:endParaRPr lang="ru-RU" sz="1100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3" name="Rectangle 12"/>
          <p:cNvSpPr/>
          <p:nvPr/>
        </p:nvSpPr>
        <p:spPr>
          <a:xfrm>
            <a:off x="6804248" y="4293096"/>
            <a:ext cx="2293349" cy="1239169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tx1"/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7" name="Straight Arrow Connector 16"/>
          <p:cNvCxnSpPr/>
          <p:nvPr/>
        </p:nvCxnSpPr>
        <p:spPr>
          <a:xfrm flipH="1" flipV="1">
            <a:off x="6815386" y="3454449"/>
            <a:ext cx="1135536" cy="766639"/>
          </a:xfrm>
          <a:prstGeom prst="straightConnector1">
            <a:avLst/>
          </a:prstGeom>
          <a:ln w="34925">
            <a:solidFill>
              <a:srgbClr val="FF0000"/>
            </a:solidFill>
            <a:headEnd type="none"/>
            <a:tailEnd type="triangle" w="lg" len="lg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8172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8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33" grpId="0" animBg="1"/>
      <p:bldP spid="32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Выводы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b="1" dirty="0"/>
              <a:t>97% </a:t>
            </a:r>
            <a:r>
              <a:rPr lang="ru-RU" sz="2800" b="1" dirty="0"/>
              <a:t>научных статей – мусор</a:t>
            </a:r>
          </a:p>
          <a:p>
            <a:pPr marL="457200" lvl="1" indent="0">
              <a:buNone/>
            </a:pPr>
            <a:r>
              <a:rPr lang="ru-RU" sz="26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По совершенно объективным причинам</a:t>
            </a:r>
          </a:p>
          <a:p>
            <a:pPr marL="457200" lvl="1" indent="0">
              <a:buNone/>
            </a:pPr>
            <a:r>
              <a:rPr lang="ru-RU" sz="26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Эпичный пример – «</a:t>
            </a:r>
            <a:r>
              <a:rPr lang="en-US" sz="26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Wavelet video codec</a:t>
            </a:r>
            <a:r>
              <a:rPr lang="ru-RU" sz="26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»</a:t>
            </a:r>
          </a:p>
          <a:p>
            <a:r>
              <a:rPr lang="ru-RU" sz="2800" dirty="0"/>
              <a:t>Наиболее практичные лучшие статьи часто на периферии </a:t>
            </a:r>
            <a:r>
              <a:rPr lang="en-US" sz="2800" dirty="0"/>
              <a:t>“</a:t>
            </a:r>
            <a:r>
              <a:rPr lang="ru-RU" sz="2800" dirty="0"/>
              <a:t>передовой научной мысли</a:t>
            </a:r>
            <a:r>
              <a:rPr lang="en-US" sz="2800" dirty="0"/>
              <a:t>”</a:t>
            </a:r>
            <a:r>
              <a:rPr lang="ru-RU" sz="2800" dirty="0"/>
              <a:t> </a:t>
            </a:r>
            <a:r>
              <a:rPr lang="ru-RU" sz="2800" dirty="0">
                <a:sym typeface="Wingdings" pitchFamily="2" charset="2"/>
              </a:rPr>
              <a:t></a:t>
            </a:r>
            <a:endParaRPr lang="en-US" sz="2800" dirty="0"/>
          </a:p>
          <a:p>
            <a:r>
              <a:rPr lang="ru-RU" sz="2800" b="1" dirty="0"/>
              <a:t>Искать практичные подходы – редкий навык</a:t>
            </a:r>
            <a:r>
              <a:rPr lang="ru-RU" sz="2800" dirty="0"/>
              <a:t>, которым обладают немногие (и часто недолго)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1261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Домашнее задание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1700808"/>
            <a:ext cx="8496944" cy="4680520"/>
          </a:xfrm>
        </p:spPr>
        <p:txBody>
          <a:bodyPr anchor="ctr"/>
          <a:lstStyle/>
          <a:p>
            <a:pPr marL="0" indent="0" algn="ctr">
              <a:buNone/>
            </a:pPr>
            <a:r>
              <a:rPr lang="ru-RU" sz="3600" dirty="0">
                <a:solidFill>
                  <a:schemeClr val="bg1">
                    <a:lumMod val="75000"/>
                  </a:schemeClr>
                </a:solidFill>
              </a:rPr>
              <a:t>Освоиться как минимум в двух мирах</a:t>
            </a:r>
          </a:p>
          <a:p>
            <a:pPr marL="0" indent="0" algn="ctr">
              <a:buNone/>
            </a:pPr>
            <a:endParaRPr lang="ru-RU" sz="3600" dirty="0">
              <a:solidFill>
                <a:schemeClr val="bg1">
                  <a:lumMod val="75000"/>
                </a:schemeClr>
              </a:solidFill>
            </a:endParaRPr>
          </a:p>
          <a:p>
            <a:pPr marL="0" indent="0" algn="ctr">
              <a:buNone/>
            </a:pPr>
            <a:r>
              <a:rPr lang="ru-RU" sz="4400" b="1" dirty="0"/>
              <a:t>Научиться легко перемещаться между параллельными мирами</a:t>
            </a:r>
            <a:br>
              <a:rPr lang="ru-RU" sz="3600" dirty="0"/>
            </a:br>
            <a:endParaRPr lang="ru-RU" sz="3600" dirty="0"/>
          </a:p>
          <a:p>
            <a:pPr marL="0" indent="0" algn="ctr">
              <a:buNone/>
            </a:pPr>
            <a:r>
              <a:rPr lang="ru-RU" sz="3600" dirty="0">
                <a:solidFill>
                  <a:schemeClr val="bg1">
                    <a:lumMod val="75000"/>
                  </a:schemeClr>
                </a:solidFill>
              </a:rPr>
              <a:t>И зарабатывать на этом </a:t>
            </a:r>
            <a:r>
              <a:rPr lang="ru-RU" sz="3600" dirty="0">
                <a:solidFill>
                  <a:schemeClr val="bg1">
                    <a:lumMod val="75000"/>
                  </a:schemeClr>
                </a:solidFill>
                <a:sym typeface="Wingdings" pitchFamily="2" charset="2"/>
              </a:rPr>
              <a:t></a:t>
            </a:r>
            <a:endParaRPr lang="ru-RU" sz="36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301849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sz="4800" dirty="0"/>
              <a:t>Как выбирать, чем заняться</a:t>
            </a:r>
          </a:p>
        </p:txBody>
      </p:sp>
      <p:sp>
        <p:nvSpPr>
          <p:cNvPr id="3" name="Slide Number Placeholder 6"/>
          <p:cNvSpPr txBox="1">
            <a:spLocks/>
          </p:cNvSpPr>
          <p:nvPr/>
        </p:nvSpPr>
        <p:spPr>
          <a:xfrm>
            <a:off x="8555398" y="6486445"/>
            <a:ext cx="588602" cy="31338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US" smtClean="0"/>
              <a:pPr/>
              <a:t>66</a:t>
            </a:fld>
            <a:endParaRPr lang="en-US" dirty="0"/>
          </a:p>
        </p:txBody>
      </p:sp>
      <p:pic>
        <p:nvPicPr>
          <p:cNvPr id="9218" name="Picture 2" descr="Image result for &amp;ncy;&amp;acy;&amp;jcy;&amp;tcy;&amp;icy; &amp;pcy;&amp;rcy;&amp;icy;&amp;zcy;&amp;vcy;&amp;acy;&amp;ncy;&amp;icy;&amp;iecy;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31"/>
          <a:stretch/>
        </p:blipFill>
        <p:spPr bwMode="auto">
          <a:xfrm>
            <a:off x="5940152" y="4224183"/>
            <a:ext cx="3312368" cy="2805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688947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67</a:t>
            </a:fld>
            <a:endParaRPr lang="en-US" dirty="0"/>
          </a:p>
        </p:txBody>
      </p:sp>
      <p:pic>
        <p:nvPicPr>
          <p:cNvPr id="4098" name="Picture 2" descr="Image result for causes of stress in students"/>
          <p:cNvPicPr>
            <a:picLocks noGrp="1" noChangeAspect="1" noChangeArrowheads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856" y="742392"/>
            <a:ext cx="7164288" cy="5373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128538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Найти призвание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2050" name="Picture 2" descr="&amp;Kcy;&amp;acy;&amp;rcy;&amp;tcy;&amp;icy;&amp;ncy;&amp;kcy;&amp;icy; &amp;pcy;&amp;ocy; &amp;zcy;&amp;acy;&amp;pcy;&amp;rcy;&amp;ocy;&amp;scy;&amp;ucy; &amp;ncy;&amp;acy;&amp;jcy;&amp;tcy;&amp;icy; &amp;pcy;&amp;rcy;&amp;icy;&amp;zcy;&amp;vcy;&amp;acy;&amp;ncy;&amp;icy;&amp;iecy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446" y="1412776"/>
            <a:ext cx="8708042" cy="4968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315436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Remote. &amp;Ocy;&amp;fcy;&amp;icy;&amp;scy; &amp;ncy;&amp;iecy; &amp;ocy;&amp;bcy;&amp;yacy;&amp;zcy;&amp;acy;&amp;tcy;&amp;iecy;&amp;lcy;&amp;iecy;&amp;ncy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5349" y="15156"/>
            <a:ext cx="4858413" cy="6942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51592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Чему не учат в (высшей) школе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ru-RU" dirty="0"/>
              <a:t>Д.С. Ватолин, «Чему не учат в (высшей) школе», журнал «</a:t>
            </a:r>
            <a:r>
              <a:rPr lang="ru-RU" dirty="0" err="1"/>
              <a:t>Компьютерра</a:t>
            </a:r>
            <a:r>
              <a:rPr lang="ru-RU" dirty="0"/>
              <a:t>» №25-26 от 12 июля 2005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323528" y="4365104"/>
            <a:ext cx="8496944" cy="1728192"/>
          </a:xfrm>
          <a:prstGeom prst="rect">
            <a:avLst/>
          </a:prstGeom>
        </p:spPr>
        <p:txBody>
          <a:bodyPr numCol="1" anchor="ctr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ru-RU" dirty="0"/>
              <a:t>Люди учатся не тому, что нужно в жизни!</a:t>
            </a:r>
            <a:br>
              <a:rPr lang="ru-RU" dirty="0"/>
            </a:br>
            <a:r>
              <a:rPr lang="ru-RU" sz="1800" dirty="0"/>
              <a:t>(трагедия красного диплома)</a:t>
            </a:r>
            <a:br>
              <a:rPr lang="ru-RU" dirty="0"/>
            </a:br>
            <a:endParaRPr lang="ru-RU" dirty="0"/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ru-RU" b="1" dirty="0"/>
              <a:t>Итог: студента нужно ПЕРЕУЧИВАТЬ на работе ВНЕ зависимости от того, где и чему он учился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3727530"/>
              </p:ext>
            </p:extLst>
          </p:nvPr>
        </p:nvGraphicFramePr>
        <p:xfrm>
          <a:off x="179512" y="1438776"/>
          <a:ext cx="8784976" cy="2682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204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644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000" b="1" dirty="0">
                          <a:solidFill>
                            <a:schemeClr val="bg1"/>
                          </a:solidFill>
                        </a:rPr>
                        <a:t>В школе:</a:t>
                      </a:r>
                      <a:endParaRPr lang="ru-RU" sz="2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000" b="1" dirty="0">
                          <a:solidFill>
                            <a:schemeClr val="bg1"/>
                          </a:solidFill>
                        </a:rPr>
                        <a:t>В жизни:</a:t>
                      </a:r>
                      <a:endParaRPr lang="ru-RU" sz="2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000" dirty="0">
                          <a:solidFill>
                            <a:srgbClr val="960000"/>
                          </a:solidFill>
                        </a:rPr>
                        <a:t>Пользоваться ничем нельзя</a:t>
                      </a:r>
                      <a:endParaRPr lang="ru-RU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000" dirty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Пользоваться можно чем угодно</a:t>
                      </a:r>
                      <a:endParaRPr lang="ru-RU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>
                          <a:solidFill>
                            <a:srgbClr val="960000"/>
                          </a:solidFill>
                        </a:rPr>
                        <a:t>Задачи — короткие и маленькие</a:t>
                      </a:r>
                      <a:endParaRPr lang="ru-RU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000" dirty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Задачи — на месяцы (годы)</a:t>
                      </a:r>
                      <a:endParaRPr lang="ru-RU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000" dirty="0">
                          <a:solidFill>
                            <a:srgbClr val="960000"/>
                          </a:solidFill>
                        </a:rPr>
                        <a:t>У задачи есть решение</a:t>
                      </a:r>
                      <a:endParaRPr lang="ru-RU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000" dirty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Может не быть решения</a:t>
                      </a:r>
                      <a:endParaRPr lang="ru-RU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000" dirty="0">
                          <a:solidFill>
                            <a:srgbClr val="960000"/>
                          </a:solidFill>
                        </a:rPr>
                        <a:t>Как решать правильно — известно</a:t>
                      </a:r>
                      <a:endParaRPr lang="ru-RU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000" dirty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Как решать — точно неизвестно</a:t>
                      </a:r>
                      <a:endParaRPr lang="ru-RU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000" dirty="0">
                          <a:solidFill>
                            <a:srgbClr val="960000"/>
                          </a:solidFill>
                        </a:rPr>
                        <a:t>Главное — запомнить материал</a:t>
                      </a:r>
                      <a:endParaRPr lang="ru-RU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000" dirty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Главное — придумать адекватное решение</a:t>
                      </a:r>
                      <a:endParaRPr lang="ru-RU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172330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Выводы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sz="2800" dirty="0"/>
              <a:t>Кто-то </a:t>
            </a:r>
            <a:r>
              <a:rPr lang="ru-RU" sz="2800" u="sng" dirty="0"/>
              <a:t>страдает в пробках</a:t>
            </a:r>
            <a:r>
              <a:rPr lang="ru-RU" sz="2800" dirty="0"/>
              <a:t> (дважды в день) за 100 </a:t>
            </a:r>
            <a:r>
              <a:rPr lang="ru-RU" sz="2800" dirty="0" err="1"/>
              <a:t>т.р</a:t>
            </a:r>
            <a:r>
              <a:rPr lang="ru-RU" sz="2800" dirty="0"/>
              <a:t>., а кто-то удаленно работает из Таиланда </a:t>
            </a:r>
            <a:r>
              <a:rPr lang="ru-RU" sz="2800" u="sng" dirty="0"/>
              <a:t>из бунгало на берегу</a:t>
            </a:r>
            <a:r>
              <a:rPr lang="ru-RU" sz="2800" dirty="0"/>
              <a:t> (дважды в день подолгу купаясь) за 7-12</a:t>
            </a:r>
            <a:r>
              <a:rPr lang="en-US" sz="2800" dirty="0"/>
              <a:t>K USD</a:t>
            </a:r>
            <a:r>
              <a:rPr lang="ru-RU" sz="2800" dirty="0"/>
              <a:t> в месяц</a:t>
            </a:r>
          </a:p>
          <a:p>
            <a:r>
              <a:rPr lang="ru-RU" sz="2800" dirty="0"/>
              <a:t>Второму еще и </a:t>
            </a:r>
            <a:r>
              <a:rPr lang="ru-RU" sz="2800" b="1" dirty="0"/>
              <a:t>доплачивают за хобби </a:t>
            </a:r>
            <a:r>
              <a:rPr lang="ru-RU" sz="2800" dirty="0"/>
              <a:t>(чтобы не перерабатывал)!</a:t>
            </a:r>
            <a:br>
              <a:rPr lang="ru-RU" sz="2800" dirty="0"/>
            </a:br>
            <a:r>
              <a:rPr lang="ru-RU" sz="2800" b="1" dirty="0">
                <a:solidFill>
                  <a:schemeClr val="bg1">
                    <a:lumMod val="75000"/>
                  </a:schemeClr>
                </a:solidFill>
              </a:rPr>
              <a:t>В этом есть великая справедливость! </a:t>
            </a:r>
            <a:r>
              <a:rPr lang="ru-RU" sz="2800" b="1" dirty="0">
                <a:solidFill>
                  <a:schemeClr val="bg1">
                    <a:lumMod val="75000"/>
                  </a:schemeClr>
                </a:solidFill>
                <a:sym typeface="Wingdings" pitchFamily="2" charset="2"/>
              </a:rPr>
              <a:t></a:t>
            </a:r>
          </a:p>
          <a:p>
            <a:pPr marL="0" indent="0" algn="ctr">
              <a:buNone/>
            </a:pPr>
            <a:endParaRPr lang="ru-RU" sz="1200" b="1" dirty="0">
              <a:solidFill>
                <a:schemeClr val="bg1">
                  <a:lumMod val="75000"/>
                </a:schemeClr>
              </a:solidFill>
              <a:sym typeface="Wingdings" pitchFamily="2" charset="2"/>
            </a:endParaRPr>
          </a:p>
          <a:p>
            <a:pPr marL="0" indent="0" algn="ctr">
              <a:buNone/>
            </a:pPr>
            <a:r>
              <a:rPr lang="ru-RU" sz="4000" dirty="0">
                <a:solidFill>
                  <a:schemeClr val="bg1">
                    <a:lumMod val="75000"/>
                  </a:schemeClr>
                </a:solidFill>
                <a:sym typeface="Wingdings" pitchFamily="2" charset="2"/>
              </a:rPr>
              <a:t>Чего вам не хватает </a:t>
            </a:r>
            <a:br>
              <a:rPr lang="ru-RU" sz="4000" dirty="0">
                <a:solidFill>
                  <a:schemeClr val="bg1">
                    <a:lumMod val="75000"/>
                  </a:schemeClr>
                </a:solidFill>
                <a:sym typeface="Wingdings" pitchFamily="2" charset="2"/>
              </a:rPr>
            </a:br>
            <a:r>
              <a:rPr lang="ru-RU" sz="4000" dirty="0">
                <a:solidFill>
                  <a:schemeClr val="bg1">
                    <a:lumMod val="75000"/>
                  </a:schemeClr>
                </a:solidFill>
                <a:sym typeface="Wingdings" pitchFamily="2" charset="2"/>
              </a:rPr>
              <a:t>для получения такой работы?</a:t>
            </a:r>
            <a:endParaRPr lang="ru-RU" sz="4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4960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Домашнее задание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>
              <a:buNone/>
            </a:pPr>
            <a:r>
              <a:rPr lang="ru-RU" sz="2800" dirty="0">
                <a:solidFill>
                  <a:schemeClr val="bg1">
                    <a:lumMod val="50000"/>
                  </a:schemeClr>
                </a:solidFill>
              </a:rPr>
              <a:t>Сформулировать:</a:t>
            </a:r>
          </a:p>
          <a:p>
            <a:r>
              <a:rPr lang="ru-RU" sz="2800" dirty="0">
                <a:solidFill>
                  <a:schemeClr val="bg1">
                    <a:lumMod val="50000"/>
                  </a:schemeClr>
                </a:solidFill>
              </a:rPr>
              <a:t>Что вас зажигает</a:t>
            </a:r>
          </a:p>
          <a:p>
            <a:r>
              <a:rPr lang="ru-RU" sz="2800" dirty="0">
                <a:solidFill>
                  <a:schemeClr val="bg1">
                    <a:lumMod val="50000"/>
                  </a:schemeClr>
                </a:solidFill>
              </a:rPr>
              <a:t>Что вы умеете (собираетесь научиться)</a:t>
            </a:r>
          </a:p>
          <a:p>
            <a:r>
              <a:rPr lang="ru-RU" sz="2800" dirty="0">
                <a:solidFill>
                  <a:schemeClr val="bg1">
                    <a:lumMod val="50000"/>
                  </a:schemeClr>
                </a:solidFill>
              </a:rPr>
              <a:t>Что (из того, что умеете) кому-то нужно</a:t>
            </a:r>
          </a:p>
          <a:p>
            <a:pPr marL="0" indent="0">
              <a:buNone/>
            </a:pPr>
            <a:r>
              <a:rPr lang="ru-RU" sz="2800" dirty="0">
                <a:solidFill>
                  <a:schemeClr val="bg1">
                    <a:lumMod val="50000"/>
                  </a:schemeClr>
                </a:solidFill>
              </a:rPr>
              <a:t>и далее</a:t>
            </a:r>
          </a:p>
          <a:p>
            <a:pPr marL="0" indent="0">
              <a:buNone/>
            </a:pPr>
            <a:r>
              <a:rPr lang="ru-RU" sz="3200" b="1" u="sng" dirty="0"/>
              <a:t>Сформулировать свое призвание </a:t>
            </a:r>
            <a:br>
              <a:rPr lang="ru-RU" sz="3200" dirty="0"/>
            </a:br>
            <a:r>
              <a:rPr lang="ru-RU" sz="2800" dirty="0">
                <a:solidFill>
                  <a:schemeClr val="bg1">
                    <a:lumMod val="50000"/>
                  </a:schemeClr>
                </a:solidFill>
              </a:rPr>
              <a:t>(на этот период жизни)</a:t>
            </a:r>
            <a:br>
              <a:rPr lang="ru-RU" sz="2800" dirty="0">
                <a:solidFill>
                  <a:schemeClr val="bg1">
                    <a:lumMod val="50000"/>
                  </a:schemeClr>
                </a:solidFill>
              </a:rPr>
            </a:br>
            <a:endParaRPr lang="ru-RU" sz="12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ru-RU" b="1" dirty="0">
                <a:solidFill>
                  <a:schemeClr val="bg1">
                    <a:lumMod val="50000"/>
                  </a:schemeClr>
                </a:solidFill>
              </a:rPr>
              <a:t>Совет: часто призвание НЕ ОДНО и может меняться с десятилетиями жизни!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095050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sz="4800" dirty="0"/>
              <a:t>О неудачниках и силе притяжения дивана</a:t>
            </a:r>
            <a:br>
              <a:rPr lang="ru-RU" sz="4800" dirty="0"/>
            </a:br>
            <a:endParaRPr lang="ru-RU" sz="2400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5620" y="4251262"/>
            <a:ext cx="4078380" cy="2606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05463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 что такое успех?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ru-RU" sz="5400" dirty="0"/>
              <a:t>Чем отличается успешный человек от неуспешного?</a:t>
            </a:r>
          </a:p>
          <a:p>
            <a:pPr marL="0" indent="0" algn="ctr">
              <a:buNone/>
            </a:pPr>
            <a:endParaRPr lang="ru-RU" sz="2000" dirty="0">
              <a:solidFill>
                <a:schemeClr val="bg1">
                  <a:lumMod val="65000"/>
                </a:schemeClr>
              </a:solidFill>
            </a:endParaRPr>
          </a:p>
          <a:p>
            <a:pPr marL="114300" indent="0" algn="ctr">
              <a:buNone/>
            </a:pPr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Ваши варианты?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097181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Вопрос к залу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ru-RU" sz="5400" dirty="0"/>
              <a:t>Кто знает, что значит </a:t>
            </a:r>
            <a:br>
              <a:rPr lang="ru-RU" sz="5400" dirty="0"/>
            </a:br>
            <a:r>
              <a:rPr lang="ru-RU" sz="5400" dirty="0"/>
              <a:t>«расширение зоны комфорта»?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991394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Расширение «зоны комфорта»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75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851920" y="1340768"/>
            <a:ext cx="1296144" cy="4896544"/>
          </a:xfrm>
          <a:prstGeom prst="rect">
            <a:avLst/>
          </a:prstGeom>
          <a:gradFill>
            <a:gsLst>
              <a:gs pos="0">
                <a:srgbClr val="0819FB"/>
              </a:gs>
              <a:gs pos="74000">
                <a:srgbClr val="00B050"/>
              </a:gs>
              <a:gs pos="59000">
                <a:srgbClr val="00B050"/>
              </a:gs>
              <a:gs pos="100000">
                <a:srgbClr val="EE3F17"/>
              </a:gs>
            </a:gsLst>
            <a:lin ang="5400000" scaled="0"/>
          </a:gradFill>
          <a:effectLst>
            <a:outerShdw blurRad="762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9" name="Group 8"/>
          <p:cNvGrpSpPr/>
          <p:nvPr/>
        </p:nvGrpSpPr>
        <p:grpSpPr>
          <a:xfrm>
            <a:off x="5364088" y="4365104"/>
            <a:ext cx="2484276" cy="504056"/>
            <a:chOff x="4211960" y="3573016"/>
            <a:chExt cx="2484276" cy="504056"/>
          </a:xfrm>
        </p:grpSpPr>
        <p:sp>
          <p:nvSpPr>
            <p:cNvPr id="8" name="Down Arrow 7"/>
            <p:cNvSpPr/>
            <p:nvPr/>
          </p:nvSpPr>
          <p:spPr>
            <a:xfrm rot="5400000">
              <a:off x="5202070" y="2582906"/>
              <a:ext cx="504056" cy="2484276"/>
            </a:xfrm>
            <a:prstGeom prst="downArrow">
              <a:avLst>
                <a:gd name="adj1" fmla="val 59759"/>
                <a:gd name="adj2" fmla="val 42514"/>
              </a:avLst>
            </a:prstGeom>
            <a:solidFill>
              <a:schemeClr val="accent1">
                <a:lumMod val="75000"/>
              </a:schemeClr>
            </a:solidFill>
            <a:ln w="15875">
              <a:solidFill>
                <a:srgbClr val="02022C"/>
              </a:solidFill>
            </a:ln>
            <a:effectLst>
              <a:outerShdw blurRad="762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415343" y="3617266"/>
              <a:ext cx="22808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Зона комфорта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5364088" y="5301208"/>
            <a:ext cx="2484276" cy="504056"/>
            <a:chOff x="4211960" y="3573016"/>
            <a:chExt cx="2484276" cy="504056"/>
          </a:xfrm>
        </p:grpSpPr>
        <p:sp>
          <p:nvSpPr>
            <p:cNvPr id="11" name="Down Arrow 10"/>
            <p:cNvSpPr/>
            <p:nvPr/>
          </p:nvSpPr>
          <p:spPr>
            <a:xfrm rot="5400000">
              <a:off x="5202070" y="2582906"/>
              <a:ext cx="504056" cy="2484276"/>
            </a:xfrm>
            <a:prstGeom prst="downArrow">
              <a:avLst>
                <a:gd name="adj1" fmla="val 59759"/>
                <a:gd name="adj2" fmla="val 42514"/>
              </a:avLst>
            </a:prstGeom>
            <a:solidFill>
              <a:schemeClr val="accent1">
                <a:lumMod val="75000"/>
              </a:schemeClr>
            </a:solidFill>
            <a:ln w="15875">
              <a:solidFill>
                <a:srgbClr val="02022C"/>
              </a:solidFill>
            </a:ln>
            <a:effectLst>
              <a:outerShdw blurRad="762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415343" y="3617266"/>
              <a:ext cx="22808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Зона стресса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5364088" y="5949280"/>
            <a:ext cx="2484276" cy="504056"/>
            <a:chOff x="4211960" y="3573016"/>
            <a:chExt cx="2484276" cy="504056"/>
          </a:xfrm>
        </p:grpSpPr>
        <p:sp>
          <p:nvSpPr>
            <p:cNvPr id="14" name="Down Arrow 13"/>
            <p:cNvSpPr/>
            <p:nvPr/>
          </p:nvSpPr>
          <p:spPr>
            <a:xfrm rot="5400000">
              <a:off x="5202070" y="2582906"/>
              <a:ext cx="504056" cy="2484276"/>
            </a:xfrm>
            <a:prstGeom prst="downArrow">
              <a:avLst>
                <a:gd name="adj1" fmla="val 59759"/>
                <a:gd name="adj2" fmla="val 42514"/>
              </a:avLst>
            </a:prstGeom>
            <a:solidFill>
              <a:schemeClr val="accent1">
                <a:lumMod val="75000"/>
              </a:schemeClr>
            </a:solidFill>
            <a:ln w="15875">
              <a:solidFill>
                <a:srgbClr val="02022C"/>
              </a:solidFill>
            </a:ln>
            <a:effectLst>
              <a:outerShdw blurRad="762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415343" y="3622433"/>
              <a:ext cx="22808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Зона боли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5364088" y="3389072"/>
            <a:ext cx="2484276" cy="504056"/>
            <a:chOff x="4211960" y="3573016"/>
            <a:chExt cx="2484276" cy="504056"/>
          </a:xfrm>
        </p:grpSpPr>
        <p:sp>
          <p:nvSpPr>
            <p:cNvPr id="17" name="Down Arrow 16"/>
            <p:cNvSpPr/>
            <p:nvPr/>
          </p:nvSpPr>
          <p:spPr>
            <a:xfrm rot="5400000">
              <a:off x="5202070" y="2582906"/>
              <a:ext cx="504056" cy="2484276"/>
            </a:xfrm>
            <a:prstGeom prst="downArrow">
              <a:avLst>
                <a:gd name="adj1" fmla="val 59759"/>
                <a:gd name="adj2" fmla="val 42514"/>
              </a:avLst>
            </a:prstGeom>
            <a:solidFill>
              <a:schemeClr val="accent1">
                <a:lumMod val="75000"/>
              </a:schemeClr>
            </a:solidFill>
            <a:ln w="15875">
              <a:solidFill>
                <a:srgbClr val="02022C"/>
              </a:solidFill>
            </a:ln>
            <a:effectLst>
              <a:outerShdw blurRad="762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4415343" y="3617266"/>
              <a:ext cx="22808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Зона усилия</a:t>
              </a: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5364088" y="2060848"/>
            <a:ext cx="2484276" cy="504056"/>
            <a:chOff x="4211960" y="3573016"/>
            <a:chExt cx="2484276" cy="504056"/>
          </a:xfrm>
        </p:grpSpPr>
        <p:sp>
          <p:nvSpPr>
            <p:cNvPr id="20" name="Down Arrow 19"/>
            <p:cNvSpPr/>
            <p:nvPr/>
          </p:nvSpPr>
          <p:spPr>
            <a:xfrm rot="5400000">
              <a:off x="5202070" y="2582906"/>
              <a:ext cx="504056" cy="2484276"/>
            </a:xfrm>
            <a:prstGeom prst="downArrow">
              <a:avLst>
                <a:gd name="adj1" fmla="val 59759"/>
                <a:gd name="adj2" fmla="val 42514"/>
              </a:avLst>
            </a:prstGeom>
            <a:solidFill>
              <a:schemeClr val="accent1">
                <a:lumMod val="75000"/>
              </a:schemeClr>
            </a:solidFill>
            <a:ln w="15875">
              <a:solidFill>
                <a:srgbClr val="02022C"/>
              </a:solidFill>
            </a:ln>
            <a:effectLst>
              <a:outerShdw blurRad="762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415343" y="3617266"/>
              <a:ext cx="22808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Зона страха</a:t>
              </a:r>
            </a:p>
          </p:txBody>
        </p:sp>
      </p:grpSp>
      <p:grpSp>
        <p:nvGrpSpPr>
          <p:cNvPr id="24" name="Group 23"/>
          <p:cNvGrpSpPr/>
          <p:nvPr/>
        </p:nvGrpSpPr>
        <p:grpSpPr>
          <a:xfrm rot="16200000">
            <a:off x="2134728" y="2636293"/>
            <a:ext cx="1634183" cy="504056"/>
            <a:chOff x="4211960" y="3573016"/>
            <a:chExt cx="2484277" cy="504056"/>
          </a:xfrm>
        </p:grpSpPr>
        <p:sp>
          <p:nvSpPr>
            <p:cNvPr id="25" name="Down Arrow 24"/>
            <p:cNvSpPr/>
            <p:nvPr/>
          </p:nvSpPr>
          <p:spPr>
            <a:xfrm rot="5400000">
              <a:off x="5202070" y="2582906"/>
              <a:ext cx="504056" cy="2484276"/>
            </a:xfrm>
            <a:prstGeom prst="downArrow">
              <a:avLst>
                <a:gd name="adj1" fmla="val 59759"/>
                <a:gd name="adj2" fmla="val 42514"/>
              </a:avLst>
            </a:prstGeom>
            <a:solidFill>
              <a:schemeClr val="accent1">
                <a:lumMod val="75000"/>
              </a:schemeClr>
            </a:solidFill>
            <a:ln w="15875">
              <a:solidFill>
                <a:srgbClr val="02022C"/>
              </a:solidFill>
            </a:ln>
            <a:effectLst>
              <a:outerShdw blurRad="762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415344" y="3617265"/>
              <a:ext cx="22808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Сила лени</a:t>
              </a:r>
            </a:p>
          </p:txBody>
        </p:sp>
      </p:grpSp>
      <p:grpSp>
        <p:nvGrpSpPr>
          <p:cNvPr id="27" name="Group 26"/>
          <p:cNvGrpSpPr/>
          <p:nvPr/>
        </p:nvGrpSpPr>
        <p:grpSpPr>
          <a:xfrm rot="5400000">
            <a:off x="2101755" y="5711286"/>
            <a:ext cx="1700124" cy="504056"/>
            <a:chOff x="4211960" y="3573016"/>
            <a:chExt cx="2484278" cy="504056"/>
          </a:xfrm>
        </p:grpSpPr>
        <p:sp>
          <p:nvSpPr>
            <p:cNvPr id="28" name="Down Arrow 27"/>
            <p:cNvSpPr/>
            <p:nvPr/>
          </p:nvSpPr>
          <p:spPr>
            <a:xfrm rot="5400000">
              <a:off x="5202070" y="2582906"/>
              <a:ext cx="504056" cy="2484276"/>
            </a:xfrm>
            <a:prstGeom prst="downArrow">
              <a:avLst>
                <a:gd name="adj1" fmla="val 59759"/>
                <a:gd name="adj2" fmla="val 42514"/>
              </a:avLst>
            </a:prstGeom>
            <a:solidFill>
              <a:schemeClr val="accent1">
                <a:lumMod val="75000"/>
              </a:schemeClr>
            </a:solidFill>
            <a:ln w="15875">
              <a:solidFill>
                <a:srgbClr val="02022C"/>
              </a:solidFill>
            </a:ln>
            <a:effectLst>
              <a:outerShdw blurRad="762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9" name="TextBox 28"/>
            <p:cNvSpPr txBox="1"/>
            <p:nvPr/>
          </p:nvSpPr>
          <p:spPr>
            <a:xfrm rot="10800000">
              <a:off x="4415345" y="3663489"/>
              <a:ext cx="22808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Сила лени</a:t>
              </a: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2987824" y="3573016"/>
            <a:ext cx="576064" cy="1664925"/>
            <a:chOff x="1979712" y="3132227"/>
            <a:chExt cx="576064" cy="2484279"/>
          </a:xfrm>
        </p:grpSpPr>
        <p:sp>
          <p:nvSpPr>
            <p:cNvPr id="33" name="Up-Down Arrow 32"/>
            <p:cNvSpPr/>
            <p:nvPr/>
          </p:nvSpPr>
          <p:spPr>
            <a:xfrm>
              <a:off x="1979712" y="3132227"/>
              <a:ext cx="576064" cy="2484279"/>
            </a:xfrm>
            <a:prstGeom prst="upDownArrow">
              <a:avLst>
                <a:gd name="adj1" fmla="val 58282"/>
                <a:gd name="adj2" fmla="val 38958"/>
              </a:avLst>
            </a:prstGeom>
            <a:solidFill>
              <a:schemeClr val="accent1">
                <a:lumMod val="75000"/>
              </a:schemeClr>
            </a:solidFill>
            <a:ln w="15875">
              <a:solidFill>
                <a:srgbClr val="02022C"/>
              </a:solidFill>
            </a:ln>
            <a:effectLst>
              <a:outerShdw blurRad="762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2" name="TextBox 31"/>
            <p:cNvSpPr txBox="1"/>
            <p:nvPr/>
          </p:nvSpPr>
          <p:spPr>
            <a:xfrm rot="16200000">
              <a:off x="1127298" y="4245662"/>
              <a:ext cx="22808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Сила воли</a:t>
              </a: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251520" y="1466015"/>
            <a:ext cx="504056" cy="3403145"/>
            <a:chOff x="1442952" y="1394007"/>
            <a:chExt cx="504056" cy="3403145"/>
          </a:xfrm>
        </p:grpSpPr>
        <p:sp>
          <p:nvSpPr>
            <p:cNvPr id="31" name="Down Arrow 30"/>
            <p:cNvSpPr/>
            <p:nvPr/>
          </p:nvSpPr>
          <p:spPr>
            <a:xfrm rot="10800000">
              <a:off x="1442952" y="1394007"/>
              <a:ext cx="504056" cy="3403145"/>
            </a:xfrm>
            <a:prstGeom prst="downArrow">
              <a:avLst>
                <a:gd name="adj1" fmla="val 59759"/>
                <a:gd name="adj2" fmla="val 42514"/>
              </a:avLst>
            </a:prstGeom>
            <a:solidFill>
              <a:srgbClr val="7380B5"/>
            </a:solidFill>
            <a:ln w="15875">
              <a:solidFill>
                <a:srgbClr val="02022C"/>
              </a:solidFill>
            </a:ln>
            <a:effectLst>
              <a:outerShdw blurRad="762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4" name="TextBox 33"/>
            <p:cNvSpPr txBox="1"/>
            <p:nvPr/>
          </p:nvSpPr>
          <p:spPr>
            <a:xfrm rot="16200000">
              <a:off x="123946" y="2970838"/>
              <a:ext cx="31037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Бесконечные возможности</a:t>
              </a:r>
              <a:endParaRPr lang="en-US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683568" y="3393397"/>
            <a:ext cx="504056" cy="2915923"/>
            <a:chOff x="971599" y="3246625"/>
            <a:chExt cx="504056" cy="2915923"/>
          </a:xfrm>
        </p:grpSpPr>
        <p:sp>
          <p:nvSpPr>
            <p:cNvPr id="39" name="Down Arrow 38"/>
            <p:cNvSpPr/>
            <p:nvPr/>
          </p:nvSpPr>
          <p:spPr>
            <a:xfrm>
              <a:off x="971599" y="3273364"/>
              <a:ext cx="504056" cy="2889184"/>
            </a:xfrm>
            <a:prstGeom prst="downArrow">
              <a:avLst>
                <a:gd name="adj1" fmla="val 59759"/>
                <a:gd name="adj2" fmla="val 42514"/>
              </a:avLst>
            </a:prstGeom>
            <a:solidFill>
              <a:srgbClr val="8F3329"/>
            </a:solidFill>
            <a:ln w="15875">
              <a:solidFill>
                <a:srgbClr val="02022C"/>
              </a:solidFill>
            </a:ln>
            <a:effectLst>
              <a:outerShdw blurRad="762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0" name="TextBox 39"/>
            <p:cNvSpPr txBox="1"/>
            <p:nvPr/>
          </p:nvSpPr>
          <p:spPr>
            <a:xfrm rot="16200000">
              <a:off x="-190552" y="4453026"/>
              <a:ext cx="27821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Привычные страдания</a:t>
              </a:r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1619672" y="2564904"/>
            <a:ext cx="504056" cy="2657403"/>
            <a:chOff x="971599" y="3246625"/>
            <a:chExt cx="504056" cy="2915923"/>
          </a:xfrm>
        </p:grpSpPr>
        <p:sp>
          <p:nvSpPr>
            <p:cNvPr id="43" name="Down Arrow 42"/>
            <p:cNvSpPr/>
            <p:nvPr/>
          </p:nvSpPr>
          <p:spPr>
            <a:xfrm>
              <a:off x="971599" y="3273364"/>
              <a:ext cx="504056" cy="2889184"/>
            </a:xfrm>
            <a:prstGeom prst="downArrow">
              <a:avLst>
                <a:gd name="adj1" fmla="val 59759"/>
                <a:gd name="adj2" fmla="val 42514"/>
              </a:avLst>
            </a:prstGeom>
            <a:solidFill>
              <a:srgbClr val="8F3329"/>
            </a:solidFill>
            <a:ln w="15875">
              <a:solidFill>
                <a:srgbClr val="02022C"/>
              </a:solidFill>
            </a:ln>
            <a:effectLst>
              <a:outerShdw blurRad="762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4" name="TextBox 43"/>
            <p:cNvSpPr txBox="1"/>
            <p:nvPr/>
          </p:nvSpPr>
          <p:spPr>
            <a:xfrm rot="16200000">
              <a:off x="-190552" y="4453026"/>
              <a:ext cx="27821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Сила ГРАВИТАЦИИ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2966665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Это не новость!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76</a:t>
            </a:fld>
            <a:endParaRPr lang="en-US" dirty="0"/>
          </a:p>
        </p:txBody>
      </p:sp>
      <p:pic>
        <p:nvPicPr>
          <p:cNvPr id="2050" name="Picture 2" descr="Image result for &amp;rcy;&amp;acy;&amp;scy;&amp;shcy;&amp;icy;&amp;rcy;&amp;iecy;&amp;ncy;&amp;icy;&amp;iecy; &amp;zcy;&amp;ocy;&amp;ncy;&amp;ycy; &amp;kcy;&amp;ocy;&amp;mcy;&amp;fcy;&amp;ocy;&amp;rcy;&amp;tcy;&amp;acy;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39"/>
          <a:stretch/>
        </p:blipFill>
        <p:spPr bwMode="auto">
          <a:xfrm>
            <a:off x="4830208" y="1394847"/>
            <a:ext cx="4355773" cy="2572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&amp;rcy;&amp;acy;&amp;scy;&amp;shcy;&amp;icy;&amp;rcy;&amp;iecy;&amp;ncy;&amp;icy;&amp;iecy; &amp;zcy;&amp;ocy;&amp;ncy;&amp;ycy; &amp;kcy;&amp;ocy;&amp;mcy;&amp;fcy;&amp;ocy;&amp;rcy;&amp;tcy;&amp;acy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025" y="1373820"/>
            <a:ext cx="4571999" cy="3135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mage result for &amp;rcy;&amp;acy;&amp;scy;&amp;shcy;&amp;icy;&amp;rcy;&amp;iecy;&amp;ncy;&amp;icy;&amp;iecy; &amp;zcy;&amp;ocy;&amp;ncy;&amp;ycy; &amp;kcy;&amp;ocy;&amp;mcy;&amp;fcy;&amp;ocy;&amp;rcy;&amp;tcy;&amp;acy;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3897052"/>
            <a:ext cx="3888432" cy="2916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Image result for &amp;rcy;&amp;acy;&amp;scy;&amp;shcy;&amp;icy;&amp;rcy;&amp;iecy;&amp;ncy;&amp;icy;&amp;iecy; &amp;zcy;&amp;ocy;&amp;ncy;&amp;ycy; &amp;kcy;&amp;ocy;&amp;mcy;&amp;fcy;&amp;ocy;&amp;rcy;&amp;tcy;&amp;acy;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7" y="4509120"/>
            <a:ext cx="4914488" cy="245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726942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И, в сторону боли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77</a:t>
            </a:fld>
            <a:endParaRPr lang="en-US" dirty="0"/>
          </a:p>
        </p:txBody>
      </p:sp>
      <p:pic>
        <p:nvPicPr>
          <p:cNvPr id="3078" name="Picture 6" descr="&amp;Ucy;&amp;ncy;&amp;icy;&amp;vcy;&amp;iecy;&amp;rcy;&amp;scy;&amp;acy;&amp;lcy;&amp;softcy;&amp;ncy;&amp;ycy;&amp;jcy; &amp;rcy;&amp;iecy;&amp;shcy;&amp;acy;&amp;tcy;&amp;iecy;&amp;lcy;&amp;softcy; &amp;pcy;&amp;rcy;&amp;ocy;&amp;bcy;&amp;lcy;&amp;iecy;&amp;mcy; ))) (&amp;Rcy;&amp;iecy;&amp;shcy;&amp;iecy;&amp;ncy;&amp;icy;&amp;iecy; &amp;pcy;&amp;rcy;&amp;ocy;&amp;bcy;&amp;lcy;&amp;iecy;&amp;mcy;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43" y="3628290"/>
            <a:ext cx="4544279" cy="3401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Image result for &amp;icy;&amp;zcy;&amp;bcy;&amp;iecy;&amp;gcy;&amp;acy;&amp;tcy;&amp;softcy; &amp;pcy;&amp;rcy;&amp;ocy;&amp;bcy;&amp;lcy;&amp;iecy;&amp;mcy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1484784"/>
            <a:ext cx="4519487" cy="2520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Image result for &amp;scy;&amp;tcy;&amp;rcy;&amp;iecy;&amp;scy;&amp;scy; &amp;rcy;&amp;iecy;&amp;shcy;&amp;iecy;&amp;ncy;&amp;icy;&amp;iecy; &amp;pcy;&amp;rcy;&amp;ocy;&amp;bcy;&amp;lcy;&amp;iecy;&amp;mcy;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927" b="17806"/>
          <a:stretch/>
        </p:blipFill>
        <p:spPr bwMode="auto">
          <a:xfrm>
            <a:off x="4932040" y="1455936"/>
            <a:ext cx="3854742" cy="1829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Image result for &amp;scy;&amp;pcy;&amp;ocy;&amp;scy;&amp;ocy;&amp;bcy;&amp;ycy; &amp;rcy;&amp;iecy;&amp;shcy;&amp;iecy;&amp;ncy;&amp;icy;&amp;yacy; &amp;pcy;&amp;rcy;&amp;ocy;&amp;bcy;&amp;lcy;&amp;iecy;&amp;mcy;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9771" y="3303060"/>
            <a:ext cx="4384229" cy="5136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858363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Особый риск для программистов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1412776"/>
            <a:ext cx="8496944" cy="2088232"/>
          </a:xfrm>
        </p:spPr>
        <p:txBody>
          <a:bodyPr/>
          <a:lstStyle/>
          <a:p>
            <a:r>
              <a:rPr lang="ru-RU" b="1" dirty="0"/>
              <a:t>Вы все в зоне риска по нарушению обмена веществ</a:t>
            </a:r>
          </a:p>
          <a:p>
            <a:pPr lvl="1"/>
            <a:r>
              <a:rPr lang="ru-RU" dirty="0"/>
              <a:t>Количество забегаловок фаст-фуд растет на глазах</a:t>
            </a:r>
          </a:p>
          <a:p>
            <a:pPr lvl="1"/>
            <a:r>
              <a:rPr lang="ru-RU" b="1" dirty="0"/>
              <a:t>Мало кто готовит </a:t>
            </a:r>
            <a:r>
              <a:rPr lang="ru-RU" dirty="0"/>
              <a:t>(заказать пиццу – стоит копейки)</a:t>
            </a:r>
          </a:p>
          <a:p>
            <a:pPr lvl="1"/>
            <a:r>
              <a:rPr lang="ru-RU" dirty="0"/>
              <a:t>ОЧЕНЬ сидячая работа, нет спорта («Это у всех!» (с))</a:t>
            </a:r>
          </a:p>
          <a:p>
            <a:pPr lvl="1"/>
            <a:r>
              <a:rPr lang="ru-RU" dirty="0">
                <a:sym typeface="Wingdings" pitchFamily="2" charset="2"/>
              </a:rPr>
              <a:t>Результат легко предсказуем (по Америке)</a:t>
            </a:r>
            <a:endParaRPr lang="en-US" dirty="0">
              <a:sym typeface="Wingdings" pitchFamily="2" charset="2"/>
            </a:endParaRPr>
          </a:p>
          <a:p>
            <a:r>
              <a:rPr lang="ru-RU" b="1" dirty="0"/>
              <a:t>«Момент </a:t>
            </a:r>
            <a:r>
              <a:rPr lang="ru-RU" b="1" dirty="0" err="1"/>
              <a:t>Харадзюку</a:t>
            </a:r>
            <a:r>
              <a:rPr lang="ru-RU" b="1" dirty="0"/>
              <a:t>» </a:t>
            </a:r>
            <a:r>
              <a:rPr lang="ru-RU" dirty="0"/>
              <a:t>(или как </a:t>
            </a:r>
            <a:r>
              <a:rPr lang="en-US" dirty="0"/>
              <a:t>CTO </a:t>
            </a:r>
            <a:r>
              <a:rPr lang="ru-RU" dirty="0"/>
              <a:t>сбросил вес </a:t>
            </a:r>
            <a:r>
              <a:rPr lang="ru-RU" dirty="0">
                <a:sym typeface="Wingdings" pitchFamily="2" charset="2"/>
              </a:rPr>
              <a:t>)</a:t>
            </a:r>
            <a:r>
              <a:rPr lang="ru-RU" dirty="0"/>
              <a:t> </a:t>
            </a:r>
          </a:p>
          <a:p>
            <a:endParaRPr lang="ru-R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78</a:t>
            </a:fld>
            <a:endParaRPr lang="en-US" dirty="0"/>
          </a:p>
        </p:txBody>
      </p:sp>
      <p:sp>
        <p:nvSpPr>
          <p:cNvPr id="6" name="AutoShape 2" descr="http://flibustahezeous3.onion/i/17/389417/i_002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" name="AutoShape 4" descr="http://flibustahezeous3.onion/i/17/389417/i_002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8" name="AutoShape 6" descr="http://flibustahezeous3.onion/i/17/389417/i_002.jp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9" name="AutoShape 8" descr="http://flibustahezeous3.onion/i/17/389417/i_002.jp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" name="AutoShape 10" descr="http://flibustahezeous3.onion/i/17/389417/i_002.jp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1" name="AutoShape 12" descr="http://flibustahezeous3.onion/i/17/389417/i_002.jpg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2" name="AutoShape 14" descr="http://flibustahezeous3.onion/i/17/389417/i_002.jpg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3" name="AutoShape 16" descr="http://flibustahezeous3.onion/i/17/389417/i_002.jpg"/>
          <p:cNvSpPr>
            <a:spLocks noChangeAspect="1" noChangeArrowheads="1"/>
          </p:cNvSpPr>
          <p:nvPr/>
        </p:nvSpPr>
        <p:spPr bwMode="auto">
          <a:xfrm>
            <a:off x="12223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4" name="AutoShape 18" descr="http://flibustahezeous3.onion/i/17/389417/i_002.jpg"/>
          <p:cNvSpPr>
            <a:spLocks noChangeAspect="1" noChangeArrowheads="1"/>
          </p:cNvSpPr>
          <p:nvPr/>
        </p:nvSpPr>
        <p:spPr bwMode="auto">
          <a:xfrm>
            <a:off x="1374775" y="1074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5" name="AutoShape 20" descr="http://flibustahezeous3.onion/i/17/389417/i_002.jpg"/>
          <p:cNvSpPr>
            <a:spLocks noChangeAspect="1" noChangeArrowheads="1"/>
          </p:cNvSpPr>
          <p:nvPr/>
        </p:nvSpPr>
        <p:spPr bwMode="auto">
          <a:xfrm>
            <a:off x="1527175" y="1227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6" name="AutoShape 22" descr="http://flibustahezeous3.onion/i/17/389417/i_002.jpg"/>
          <p:cNvSpPr>
            <a:spLocks noChangeAspect="1" noChangeArrowheads="1"/>
          </p:cNvSpPr>
          <p:nvPr/>
        </p:nvSpPr>
        <p:spPr bwMode="auto">
          <a:xfrm>
            <a:off x="1679575" y="1379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047" name="Picture 2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52" y="4036739"/>
            <a:ext cx="4175467" cy="28212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283968" y="4077072"/>
            <a:ext cx="475252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err="1"/>
              <a:t>Чед</a:t>
            </a:r>
            <a:r>
              <a:rPr lang="ru-RU" dirty="0"/>
              <a:t> </a:t>
            </a:r>
            <a:r>
              <a:rPr lang="ru-RU" dirty="0" err="1"/>
              <a:t>Фаулер</a:t>
            </a:r>
            <a:r>
              <a:rPr lang="ru-RU" dirty="0"/>
              <a:t>, автор 5 книг, в </a:t>
            </a:r>
            <a:r>
              <a:rPr lang="ru-RU" dirty="0" err="1"/>
              <a:t>т.ч</a:t>
            </a:r>
            <a:r>
              <a:rPr lang="ru-RU" dirty="0"/>
              <a:t>. «</a:t>
            </a:r>
            <a:r>
              <a:rPr lang="en-US" dirty="0"/>
              <a:t>The Passionate Programmer: Creating a Remarkable Career in Software Development</a:t>
            </a:r>
            <a:r>
              <a:rPr lang="ru-RU" dirty="0"/>
              <a:t>» (</a:t>
            </a: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«Страсть к программированию» </a:t>
            </a:r>
            <a:r>
              <a:rPr lang="ru-RU" dirty="0"/>
              <a:t>- переведена частично на </a:t>
            </a:r>
            <a:r>
              <a:rPr lang="ru-RU" dirty="0" err="1"/>
              <a:t>Хабре</a:t>
            </a:r>
            <a:r>
              <a:rPr lang="ru-RU" dirty="0"/>
              <a:t>) один из организаторов конференций </a:t>
            </a:r>
            <a:r>
              <a:rPr lang="en-US" dirty="0"/>
              <a:t>The International Ruby Conference </a:t>
            </a:r>
            <a:r>
              <a:rPr lang="ru-RU" dirty="0"/>
              <a:t>и </a:t>
            </a:r>
            <a:r>
              <a:rPr lang="ru-RU" dirty="0" err="1"/>
              <a:t>RailsConf</a:t>
            </a:r>
            <a:r>
              <a:rPr lang="ru-RU" dirty="0"/>
              <a:t>, инвестор, управляет компаниями в пользу </a:t>
            </a:r>
            <a:r>
              <a:rPr lang="en-US" dirty="0"/>
              <a:t>Microsoft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5174050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Измеряй ВСЕ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i="1" dirty="0"/>
              <a:t>«Все модели ошибочны, но некоторые полезны» </a:t>
            </a:r>
            <a:br>
              <a:rPr lang="ru-RU" i="1" dirty="0"/>
            </a:br>
            <a:r>
              <a:rPr lang="ru-RU" dirty="0"/>
              <a:t>(с) Джордж Бокс, специалист по промышленной статистике</a:t>
            </a:r>
            <a:endParaRPr lang="ru-RU" sz="2800" dirty="0"/>
          </a:p>
          <a:p>
            <a:r>
              <a:rPr lang="ru-RU" b="1" dirty="0"/>
              <a:t>СТАТИСТИКА РУЛИТ! </a:t>
            </a:r>
            <a:r>
              <a:rPr lang="ru-RU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ИЗМЕРЯЙТЕ ВСЕ</a:t>
            </a:r>
            <a:r>
              <a:rPr lang="ru-RU" b="1" dirty="0"/>
              <a:t>, стройте графики, думайте…</a:t>
            </a:r>
          </a:p>
          <a:p>
            <a:pPr lvl="1"/>
            <a:r>
              <a:rPr lang="ru-RU" dirty="0"/>
              <a:t>Скорость, потребление памяти, результат у программы</a:t>
            </a:r>
          </a:p>
          <a:p>
            <a:pPr lvl="1"/>
            <a:r>
              <a:rPr lang="ru-RU" dirty="0"/>
              <a:t>Свой вес, рост, жим лежа, пульс, ежедневное расстояние, талию, выносливость…</a:t>
            </a:r>
            <a:r>
              <a:rPr lang="en-US" dirty="0"/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(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</a:rPr>
              <a:t>Один из авторов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Evernote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</a:rPr>
              <a:t>сбросил вес, просто начав вести 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график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</a:rPr>
              <a:t> веса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)</a:t>
            </a:r>
            <a:endParaRPr lang="ru-RU" dirty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ru-RU" dirty="0"/>
              <a:t>Прочитанных книг в месяц, время в </a:t>
            </a:r>
            <a:r>
              <a:rPr lang="ru-RU" dirty="0" err="1"/>
              <a:t>соцсетях</a:t>
            </a:r>
            <a:r>
              <a:rPr lang="ru-RU" dirty="0"/>
              <a:t>, время за просмотром фильмов и </a:t>
            </a:r>
            <a:r>
              <a:rPr lang="en-US" dirty="0" err="1"/>
              <a:t>youtube</a:t>
            </a:r>
            <a:r>
              <a:rPr lang="en-US" dirty="0"/>
              <a:t>…</a:t>
            </a:r>
          </a:p>
          <a:p>
            <a:pPr lvl="1"/>
            <a:r>
              <a:rPr lang="ru-RU" dirty="0"/>
              <a:t>Эффективность своей работы в строках кода, продажах, деньгах, контактах, публичных выступлениях</a:t>
            </a:r>
          </a:p>
          <a:p>
            <a:pPr lvl="1"/>
            <a:endParaRPr lang="ru-RU" dirty="0"/>
          </a:p>
          <a:p>
            <a:pPr lvl="1"/>
            <a:endParaRPr lang="ru-RU" dirty="0"/>
          </a:p>
          <a:p>
            <a:pPr lvl="1"/>
            <a:endParaRPr lang="ru-RU" dirty="0"/>
          </a:p>
          <a:p>
            <a:pPr lvl="1"/>
            <a:endParaRPr lang="ru-RU" b="1" dirty="0"/>
          </a:p>
          <a:p>
            <a:endParaRPr lang="ru-RU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42482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Самое главное об учебе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1412776"/>
            <a:ext cx="8496944" cy="648072"/>
          </a:xfrm>
        </p:spPr>
        <p:txBody>
          <a:bodyPr/>
          <a:lstStyle/>
          <a:p>
            <a:pPr marL="0" indent="0">
              <a:buNone/>
            </a:pPr>
            <a:r>
              <a:rPr lang="ru-RU" sz="2800" b="1" dirty="0"/>
              <a:t>«</a:t>
            </a:r>
            <a:r>
              <a:rPr lang="ru-RU" sz="2800" dirty="0"/>
              <a:t>Период полураспада знаний»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395536" y="1916832"/>
            <a:ext cx="8748464" cy="418484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sz="2800" dirty="0"/>
              <a:t>		   </a:t>
            </a:r>
            <a:r>
              <a:rPr lang="ru-RU" sz="2800" b="1" i="1" dirty="0"/>
              <a:t>ВЫ ВСЕ ЗАБУДЕТЕ! </a:t>
            </a:r>
            <a:r>
              <a:rPr lang="ru-RU" sz="2800" dirty="0">
                <a:sym typeface="Wingdings" pitchFamily="2" charset="2"/>
              </a:rPr>
              <a:t></a:t>
            </a:r>
            <a:endParaRPr lang="ru-RU" sz="28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ru-RU" sz="2800" dirty="0"/>
              <a:t>Зависит от:</a:t>
            </a:r>
          </a:p>
          <a:p>
            <a:r>
              <a:rPr lang="ru-RU" sz="2800" dirty="0"/>
              <a:t>Наработок</a:t>
            </a:r>
            <a:r>
              <a:rPr lang="ru-RU" sz="2800" b="1" dirty="0"/>
              <a:t> </a:t>
            </a:r>
            <a:r>
              <a:rPr lang="ru-RU" sz="2800" dirty="0">
                <a:solidFill>
                  <a:schemeClr val="bg1">
                    <a:lumMod val="50000"/>
                  </a:schemeClr>
                </a:solidFill>
              </a:rPr>
              <a:t>(повторы, семинары)</a:t>
            </a:r>
          </a:p>
          <a:p>
            <a:r>
              <a:rPr lang="ru-RU" sz="2800" dirty="0"/>
              <a:t>Практики при изучении </a:t>
            </a:r>
            <a:r>
              <a:rPr lang="ru-RU" sz="2800" dirty="0">
                <a:solidFill>
                  <a:schemeClr val="bg1">
                    <a:lumMod val="50000"/>
                  </a:schemeClr>
                </a:solidFill>
              </a:rPr>
              <a:t>(реализовать алгоритм)</a:t>
            </a:r>
          </a:p>
          <a:p>
            <a:r>
              <a:rPr lang="ru-RU" sz="2800" dirty="0"/>
              <a:t>Яркости впечатлений </a:t>
            </a:r>
            <a:r>
              <a:rPr lang="ru-RU" sz="2800" dirty="0">
                <a:solidFill>
                  <a:schemeClr val="bg1">
                    <a:lumMod val="50000"/>
                  </a:schemeClr>
                </a:solidFill>
              </a:rPr>
              <a:t>(учебные фильмы)</a:t>
            </a:r>
            <a:r>
              <a:rPr lang="ru-RU" sz="2800" b="1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  <a:p>
            <a:r>
              <a:rPr lang="ru-RU" sz="2800" dirty="0"/>
              <a:t>Увлеченности</a:t>
            </a:r>
            <a:r>
              <a:rPr lang="ru-RU" sz="2800" b="1" dirty="0"/>
              <a:t> </a:t>
            </a:r>
            <a:r>
              <a:rPr lang="ru-RU" sz="2800" dirty="0">
                <a:solidFill>
                  <a:schemeClr val="bg1">
                    <a:lumMod val="50000"/>
                  </a:schemeClr>
                </a:solidFill>
              </a:rPr>
              <a:t>(оч. интересно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/</a:t>
            </a:r>
            <a:r>
              <a:rPr lang="ru-RU" sz="2800" dirty="0">
                <a:solidFill>
                  <a:schemeClr val="bg1">
                    <a:lumMod val="50000"/>
                  </a:schemeClr>
                </a:solidFill>
              </a:rPr>
              <a:t>оч. скучно)</a:t>
            </a:r>
          </a:p>
          <a:p>
            <a:r>
              <a:rPr lang="ru-RU" sz="2800" dirty="0"/>
              <a:t>Состояния изучающего </a:t>
            </a:r>
            <a:r>
              <a:rPr lang="ru-RU" sz="2800" dirty="0">
                <a:solidFill>
                  <a:schemeClr val="bg1">
                    <a:lumMod val="50000"/>
                  </a:schemeClr>
                </a:solidFill>
              </a:rPr>
              <a:t>(усталость, переполненность, живость)</a:t>
            </a:r>
          </a:p>
          <a:p>
            <a:endParaRPr lang="ru-RU" sz="2800" dirty="0"/>
          </a:p>
          <a:p>
            <a:endParaRPr lang="ru-RU" sz="28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224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ru-RU" dirty="0"/>
            </a:br>
            <a:r>
              <a:rPr lang="ru-RU" dirty="0"/>
              <a:t>Жили были два товарища</a:t>
            </a:r>
            <a:br>
              <a:rPr lang="ru-RU" dirty="0"/>
            </a:br>
            <a:r>
              <a:rPr lang="ru-RU" sz="2800" dirty="0"/>
              <a:t>Закрепление материала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39952" y="1412776"/>
            <a:ext cx="4752528" cy="4680520"/>
          </a:xfrm>
        </p:spPr>
        <p:txBody>
          <a:bodyPr anchor="ctr"/>
          <a:lstStyle/>
          <a:p>
            <a:pPr marL="0" indent="0" algn="ctr">
              <a:buNone/>
            </a:pPr>
            <a:r>
              <a:rPr lang="ru-RU" sz="3600" b="1" dirty="0"/>
              <a:t>Чем отличается образ жизни (действия) этих двух людей?</a:t>
            </a:r>
          </a:p>
          <a:p>
            <a:pPr marL="0" indent="0" algn="ctr">
              <a:buNone/>
            </a:pPr>
            <a:endParaRPr lang="ru-RU" sz="2000" b="1" dirty="0"/>
          </a:p>
          <a:p>
            <a:pPr marL="0" indent="0" algn="ctr">
              <a:buNone/>
            </a:pPr>
            <a:r>
              <a:rPr lang="ru-RU" sz="2000" b="1" dirty="0">
                <a:solidFill>
                  <a:schemeClr val="bg1">
                    <a:lumMod val="65000"/>
                  </a:schemeClr>
                </a:solidFill>
              </a:rPr>
              <a:t>«Мне для мотивации нужен стресс»</a:t>
            </a:r>
            <a:br>
              <a:rPr lang="ru-RU" sz="2000" b="1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ru-RU" sz="2000" b="1" dirty="0">
                <a:solidFill>
                  <a:schemeClr val="bg1">
                    <a:lumMod val="65000"/>
                  </a:schemeClr>
                </a:solidFill>
              </a:rPr>
              <a:t>Может на второго не действует сила тяжести?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80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043608" y="1398395"/>
            <a:ext cx="1296144" cy="4896544"/>
          </a:xfrm>
          <a:prstGeom prst="rect">
            <a:avLst/>
          </a:prstGeom>
          <a:gradFill>
            <a:gsLst>
              <a:gs pos="77000">
                <a:srgbClr val="0819FB"/>
              </a:gs>
              <a:gs pos="79000">
                <a:srgbClr val="00B050"/>
              </a:gs>
              <a:gs pos="85000">
                <a:srgbClr val="EE3F17"/>
              </a:gs>
            </a:gsLst>
            <a:lin ang="5400000" scaled="0"/>
          </a:gradFill>
          <a:effectLst>
            <a:outerShdw blurRad="762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Rectangle 6"/>
          <p:cNvSpPr/>
          <p:nvPr/>
        </p:nvSpPr>
        <p:spPr>
          <a:xfrm>
            <a:off x="2555776" y="1398395"/>
            <a:ext cx="1296144" cy="4896544"/>
          </a:xfrm>
          <a:prstGeom prst="rect">
            <a:avLst/>
          </a:prstGeom>
          <a:gradFill>
            <a:gsLst>
              <a:gs pos="0">
                <a:srgbClr val="0819FB"/>
              </a:gs>
              <a:gs pos="96000">
                <a:srgbClr val="00B050"/>
              </a:gs>
              <a:gs pos="6000">
                <a:srgbClr val="00B050"/>
              </a:gs>
              <a:gs pos="100000">
                <a:srgbClr val="EE3F17"/>
              </a:gs>
            </a:gsLst>
            <a:lin ang="5400000" scaled="0"/>
          </a:gradFill>
          <a:effectLst>
            <a:outerShdw blurRad="762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8" name="Group 7"/>
          <p:cNvGrpSpPr/>
          <p:nvPr/>
        </p:nvGrpSpPr>
        <p:grpSpPr>
          <a:xfrm rot="16200000">
            <a:off x="-738591" y="3843046"/>
            <a:ext cx="2484277" cy="504056"/>
            <a:chOff x="4211960" y="3573016"/>
            <a:chExt cx="2484277" cy="504056"/>
          </a:xfrm>
        </p:grpSpPr>
        <p:sp>
          <p:nvSpPr>
            <p:cNvPr id="9" name="Down Arrow 8"/>
            <p:cNvSpPr/>
            <p:nvPr/>
          </p:nvSpPr>
          <p:spPr>
            <a:xfrm rot="5400000">
              <a:off x="5202070" y="2582906"/>
              <a:ext cx="504056" cy="2484276"/>
            </a:xfrm>
            <a:prstGeom prst="downArrow">
              <a:avLst>
                <a:gd name="adj1" fmla="val 59759"/>
                <a:gd name="adj2" fmla="val 42514"/>
              </a:avLst>
            </a:prstGeom>
            <a:solidFill>
              <a:schemeClr val="accent1">
                <a:lumMod val="75000"/>
              </a:schemeClr>
            </a:solidFill>
            <a:ln w="15875">
              <a:solidFill>
                <a:srgbClr val="02022C"/>
              </a:solidFill>
            </a:ln>
            <a:effectLst>
              <a:outerShdw blurRad="762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415344" y="3617265"/>
              <a:ext cx="22808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Сила тяжести </a:t>
              </a:r>
              <a:r>
                <a:rPr lang="ru-RU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sym typeface="Wingdings" pitchFamily="2" charset="2"/>
                </a:rPr>
                <a:t></a:t>
              </a:r>
              <a:endParaRPr lang="ru-RU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033154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Выводы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b="1" u="sng" dirty="0"/>
              <a:t>Количественная</a:t>
            </a:r>
            <a:r>
              <a:rPr lang="ru-RU" b="1" dirty="0"/>
              <a:t> оценка = мотивация </a:t>
            </a:r>
            <a:br>
              <a:rPr lang="ru-RU" b="1" dirty="0"/>
            </a:br>
            <a:r>
              <a:rPr lang="ru-RU" b="1" dirty="0">
                <a:solidFill>
                  <a:schemeClr val="bg1">
                    <a:lumMod val="75000"/>
                  </a:schemeClr>
                </a:solidFill>
              </a:rPr>
              <a:t>(</a:t>
            </a:r>
            <a:r>
              <a:rPr lang="ru-RU" b="1" dirty="0" err="1">
                <a:solidFill>
                  <a:schemeClr val="bg1">
                    <a:lumMod val="75000"/>
                  </a:schemeClr>
                </a:solidFill>
              </a:rPr>
              <a:t>Геймифицируй</a:t>
            </a:r>
            <a:r>
              <a:rPr lang="ru-RU" b="1" dirty="0">
                <a:solidFill>
                  <a:schemeClr val="bg1">
                    <a:lumMod val="75000"/>
                  </a:schemeClr>
                </a:solidFill>
              </a:rPr>
              <a:t> это!!! 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</a:rPr>
              <a:t>Построй график, придумай плюшки)</a:t>
            </a:r>
          </a:p>
          <a:p>
            <a:r>
              <a:rPr lang="ru-RU" b="1" dirty="0"/>
              <a:t>«Мы то, что мы делаем постоянно»</a:t>
            </a:r>
            <a:r>
              <a:rPr lang="ru-RU" dirty="0"/>
              <a:t> (с) Аристотель</a:t>
            </a:r>
            <a:br>
              <a:rPr lang="ru-RU" dirty="0"/>
            </a:br>
            <a:r>
              <a:rPr lang="ru-RU" dirty="0">
                <a:solidFill>
                  <a:schemeClr val="bg1">
                    <a:lumMod val="75000"/>
                  </a:schemeClr>
                </a:solidFill>
              </a:rPr>
              <a:t>(«Я то, о чем я мечтаю» (с) Молодой человек, который размечтался! 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  <a:sym typeface="Wingdings" pitchFamily="2" charset="2"/>
              </a:rPr>
              <a:t>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</a:rPr>
              <a:t>) </a:t>
            </a:r>
            <a:r>
              <a:rPr lang="ru-RU" dirty="0"/>
              <a:t>Оцените эффективность того, чем вы заняты большую часть времени.</a:t>
            </a:r>
          </a:p>
          <a:p>
            <a:r>
              <a:rPr lang="ru-RU" b="1" dirty="0"/>
              <a:t>Не хочешь испытывать боль – разберись со всем, что приносит постоянный стресс 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</a:rPr>
              <a:t>(Жить со стрессом для многих привычно, но очень неразумно)</a:t>
            </a:r>
          </a:p>
          <a:p>
            <a:r>
              <a:rPr lang="ru-RU" b="1" dirty="0"/>
              <a:t>Хочешь расширения зоны комфорта – регулярно покидай эту зону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4667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Домашнее задание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>
              <a:buNone/>
            </a:pPr>
            <a:r>
              <a:rPr lang="ru-RU" b="1" dirty="0">
                <a:solidFill>
                  <a:schemeClr val="bg1">
                    <a:lumMod val="75000"/>
                  </a:schemeClr>
                </a:solidFill>
              </a:rPr>
              <a:t>Выписать свои основные проблемы</a:t>
            </a:r>
          </a:p>
          <a:p>
            <a:pPr marL="0" indent="0">
              <a:buNone/>
            </a:pPr>
            <a:r>
              <a:rPr lang="ru-RU" b="1" dirty="0">
                <a:solidFill>
                  <a:schemeClr val="bg1">
                    <a:lumMod val="75000"/>
                  </a:schemeClr>
                </a:solidFill>
              </a:rPr>
              <a:t>Выписать шаги по их решению и выполнить их</a:t>
            </a:r>
          </a:p>
          <a:p>
            <a:pPr marL="0" indent="0">
              <a:buNone/>
            </a:pPr>
            <a:r>
              <a:rPr lang="ru-RU" b="1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Решить все свои основные проблемы</a:t>
            </a:r>
          </a:p>
          <a:p>
            <a:pPr marL="0" indent="0">
              <a:buNone/>
            </a:pPr>
            <a:r>
              <a:rPr lang="ru-RU" b="1" dirty="0">
                <a:solidFill>
                  <a:schemeClr val="bg1">
                    <a:lumMod val="75000"/>
                  </a:schemeClr>
                </a:solidFill>
              </a:rPr>
              <a:t>Понять, какие страхи мешают</a:t>
            </a:r>
          </a:p>
          <a:p>
            <a:pPr marL="0" indent="0">
              <a:buNone/>
            </a:pPr>
            <a:r>
              <a:rPr lang="ru-RU" b="1" dirty="0">
                <a:solidFill>
                  <a:schemeClr val="bg1">
                    <a:lumMod val="75000"/>
                  </a:schemeClr>
                </a:solidFill>
              </a:rPr>
              <a:t>Выйти из зоны комфорта и побороть их</a:t>
            </a:r>
          </a:p>
          <a:p>
            <a:pPr marL="0" indent="0">
              <a:buNone/>
            </a:pPr>
            <a:r>
              <a:rPr lang="ru-RU" b="1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Расширить свою зону комфорта</a:t>
            </a:r>
          </a:p>
          <a:p>
            <a:pPr marL="0" indent="0" algn="ctr">
              <a:buNone/>
            </a:pPr>
            <a:r>
              <a:rPr lang="ru-RU" sz="4400" b="1" dirty="0"/>
              <a:t>Избавиться от воздействия силы тяжести</a:t>
            </a:r>
          </a:p>
          <a:p>
            <a:pPr marL="0" indent="0">
              <a:buNone/>
            </a:pPr>
            <a:r>
              <a:rPr lang="ru-RU" b="1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 начать жить без проблем </a:t>
            </a:r>
            <a:r>
              <a:rPr lang="ru-RU" b="1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itchFamily="2" charset="2"/>
              </a:rPr>
              <a:t></a:t>
            </a:r>
            <a:endParaRPr lang="ru-RU" b="1" dirty="0">
              <a:solidFill>
                <a:schemeClr val="bg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82</a:t>
            </a:fld>
            <a:endParaRPr lang="en-US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9744" y="5452542"/>
            <a:ext cx="2304256" cy="1472789"/>
          </a:xfrm>
          <a:prstGeom prst="rect">
            <a:avLst/>
          </a:prstGeom>
        </p:spPr>
      </p:pic>
      <p:sp>
        <p:nvSpPr>
          <p:cNvPr id="8" name="Multiply 7"/>
          <p:cNvSpPr/>
          <p:nvPr/>
        </p:nvSpPr>
        <p:spPr>
          <a:xfrm>
            <a:off x="6209674" y="5454437"/>
            <a:ext cx="3564396" cy="1343411"/>
          </a:xfrm>
          <a:prstGeom prst="mathMultiply">
            <a:avLst/>
          </a:prstGeom>
          <a:gradFill>
            <a:gsLst>
              <a:gs pos="0">
                <a:srgbClr val="FF0000"/>
              </a:gs>
              <a:gs pos="100000">
                <a:srgbClr val="FF0000"/>
              </a:gs>
            </a:gsLst>
          </a:gradFill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82550" h="4445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85622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sz="4800" dirty="0"/>
              <a:t>Проблемы информационного века</a:t>
            </a:r>
          </a:p>
        </p:txBody>
      </p:sp>
      <p:pic>
        <p:nvPicPr>
          <p:cNvPr id="10242" name="Picture 2" descr="Image result for &amp;pcy;&amp;rcy;&amp;icy;&amp;iecy;&amp;mcy; &amp;pcy;&amp;iecy;&amp;rcy;&amp;iecy;&amp;dcy;&amp;acy;&amp;chcy;&amp;acy; &amp;icy;&amp;ncy;&amp;fcy;&amp;ocy;&amp;rcy;&amp;mcy;&amp;acy;&amp;tscy;&amp;icy;&amp;icy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3" y="4234069"/>
            <a:ext cx="3959800" cy="2639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938954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Количество информации возросло в разы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48064" y="1844824"/>
            <a:ext cx="3888432" cy="3168352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Считается, что за 100 лет плотность потока воспринимаемой информации выросла </a:t>
            </a:r>
            <a:br>
              <a:rPr lang="ru-RU" dirty="0"/>
            </a:br>
            <a:r>
              <a:rPr lang="ru-RU" dirty="0"/>
              <a:t>в 174 раза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И в основном это «котики»…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098" name="Picture 2" descr="&amp;Kcy;&amp;acy;&amp;rcy;&amp;tcy;&amp;icy;&amp;ncy;&amp;kcy;&amp;icy; &amp;pcy;&amp;ocy; &amp;zcy;&amp;acy;&amp;pcy;&amp;rcy;&amp;ocy;&amp;scy;&amp;ucy; &amp;icy;&amp;ncy;&amp;fcy;&amp;ocy;&amp;rcy;&amp;mcy;&amp;acy;&amp;tscy;&amp;icy;&amp;ocy;&amp;ncy;&amp;ncy;&amp;ycy;&amp;jcy; &amp;shcy;&amp;ucy;&amp;mcy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44824"/>
            <a:ext cx="4981557" cy="3744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092597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http://www.chaskor.ru//gallery/56/233/600_445_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476672"/>
            <a:ext cx="8155510" cy="6048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662636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&amp;Kcy;&amp;acy;&amp;rcy;&amp;tcy;&amp;icy;&amp;ncy;&amp;kcy;&amp;icy; &amp;pcy;&amp;ocy; &amp;zcy;&amp;acy;&amp;pcy;&amp;rcy;&amp;ocy;&amp;scy;&amp;ucy; &amp;kcy;&amp;acy;&amp;kcy; &amp;icy;&amp;zcy;&amp;bcy;&amp;acy;&amp;vcy;&amp;icy;&amp;tcy;&amp;softcy;&amp;scy;&amp;yacy; &amp;ocy;&amp;tcy; &amp;zcy;&amp;acy;&amp;vcy;&amp;icy;&amp;scy;&amp;icy;&amp;mcy;&amp;ocy;&amp;scy;&amp;tcy;&amp;icy; &amp;ocy;&amp;tcy; &amp;fcy;&amp;iecy;&amp;jcy;&amp;scy;&amp;bcy;&amp;ucy;&amp;kcy;&amp;acy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4430690"/>
            <a:ext cx="3674051" cy="2449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Наркотики 21 века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ru-RU" b="1" dirty="0"/>
              <a:t>Как избавиться от </a:t>
            </a:r>
            <a:r>
              <a:rPr lang="ru-RU" b="1" dirty="0" err="1"/>
              <a:t>фейсбук</a:t>
            </a:r>
            <a:r>
              <a:rPr lang="ru-RU" b="1" dirty="0"/>
              <a:t> зависимости</a:t>
            </a:r>
            <a:r>
              <a:rPr lang="ru-RU" b="1" dirty="0">
                <a:hlinkClick r:id="rId3"/>
              </a:rPr>
              <a:t> </a:t>
            </a:r>
          </a:p>
          <a:p>
            <a:r>
              <a:rPr lang="en-US" dirty="0">
                <a:hlinkClick r:id="rId3"/>
              </a:rPr>
              <a:t>https://thequestion.ru/questions/37570/kak-izbavitsya-ot-feisbuk-zavisimosti</a:t>
            </a:r>
            <a:endParaRPr lang="ru-RU" dirty="0"/>
          </a:p>
        </p:txBody>
      </p:sp>
      <p:pic>
        <p:nvPicPr>
          <p:cNvPr id="5122" name="Picture 2" descr="&amp;Kcy;&amp;acy;&amp;rcy;&amp;tcy;&amp;icy;&amp;ncy;&amp;kcy;&amp;icy; &amp;pcy;&amp;ocy; &amp;zcy;&amp;acy;&amp;pcy;&amp;rcy;&amp;ocy;&amp;scy;&amp;ucy; facebook like dru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52" y="1363674"/>
            <a:ext cx="5042203" cy="3361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&amp;Kcy;&amp;acy;&amp;rcy;&amp;tcy;&amp;icy;&amp;ncy;&amp;kcy;&amp;icy; &amp;pcy;&amp;ocy; &amp;zcy;&amp;acy;&amp;pcy;&amp;rcy;&amp;ocy;&amp;scy;&amp;ucy; facebook like dru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4613" y="1945703"/>
            <a:ext cx="4335899" cy="3859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330975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&amp;Kcy;&amp;acy;&amp;rcy;&amp;tcy;&amp;icy;&amp;ncy;&amp;kcy;&amp;icy; &amp;pcy;&amp;ocy; &amp;zcy;&amp;acy;&amp;pcy;&amp;rcy;&amp;ocy;&amp;scy;&amp;ucy; 30-day-facebook-fas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505007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&amp;Kcy;&amp;acy;&amp;rcy;&amp;tcy;&amp;icy;&amp;ncy;&amp;kcy;&amp;icy; &amp;pcy;&amp;ocy; &amp;zcy;&amp;acy;&amp;pcy;&amp;rcy;&amp;ocy;&amp;scy;&amp;ucy; 30-day-facebook-fas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9895" y="-27384"/>
            <a:ext cx="4140617" cy="2916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292080" y="3212976"/>
            <a:ext cx="367240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Новая разновидность Великого Поста – </a:t>
            </a:r>
            <a:r>
              <a:rPr lang="ru-RU" sz="2400" b="1" dirty="0"/>
              <a:t>месяц</a:t>
            </a:r>
            <a:r>
              <a:rPr lang="ru-RU" sz="2400" dirty="0"/>
              <a:t> </a:t>
            </a:r>
            <a:r>
              <a:rPr lang="ru-RU" sz="2400" b="1" dirty="0"/>
              <a:t>не ходить в </a:t>
            </a:r>
            <a:r>
              <a:rPr lang="en-US" sz="2400" b="1" dirty="0"/>
              <a:t>Facebook</a:t>
            </a:r>
            <a:r>
              <a:rPr lang="ru-RU" sz="2400" dirty="0"/>
              <a:t>!</a:t>
            </a:r>
            <a:r>
              <a:rPr lang="en-US" sz="2400" dirty="0"/>
              <a:t> </a:t>
            </a:r>
            <a:br>
              <a:rPr lang="ru-RU" sz="2400" dirty="0"/>
            </a:br>
            <a:r>
              <a:rPr lang="ru-RU" sz="2400" dirty="0"/>
              <a:t>Не все это могут…</a:t>
            </a:r>
          </a:p>
        </p:txBody>
      </p:sp>
      <p:pic>
        <p:nvPicPr>
          <p:cNvPr id="3074" name="Picture 2" descr="&amp;Kcy;&amp;acy;&amp;rcy;&amp;tcy;&amp;icy;&amp;ncy;&amp;kcy;&amp;icy; &amp;pcy;&amp;ocy; &amp;zcy;&amp;acy;&amp;pcy;&amp;rcy;&amp;ocy;&amp;scy;&amp;ucy; &amp;kcy;&amp;acy;&amp;kcy; &amp;icy;&amp;zcy;&amp;bcy;&amp;acy;&amp;vcy;&amp;icy;&amp;tcy;&amp;softcy;&amp;scy;&amp;yacy; &amp;ocy;&amp;tcy; &amp;zcy;&amp;acy;&amp;vcy;&amp;icy;&amp;scy;&amp;icy;&amp;mcy;&amp;ocy;&amp;scy;&amp;tcy;&amp;icy; &amp;ocy;&amp;tcy; &amp;fcy;&amp;iecy;&amp;jcy;&amp;scy;&amp;bcy;&amp;ucy;&amp;kcy;&amp;acy;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916832"/>
            <a:ext cx="4161334" cy="3471742"/>
          </a:xfrm>
          <a:prstGeom prst="rect">
            <a:avLst/>
          </a:prstGeom>
          <a:noFill/>
          <a:effectLst>
            <a:glow rad="381000">
              <a:srgbClr val="FFFF00">
                <a:alpha val="60000"/>
              </a:srgbClr>
            </a:glow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&amp;Kcy;&amp;acy;&amp;rcy;&amp;tcy;&amp;icy;&amp;ncy;&amp;kcy;&amp;icy; &amp;pcy;&amp;ocy; &amp;zcy;&amp;acy;&amp;pcy;&amp;rcy;&amp;ocy;&amp;scy;&amp;ucy; &amp;kcy;&amp;acy;&amp;kcy; &amp;icy;&amp;zcy;&amp;bcy;&amp;acy;&amp;vcy;&amp;icy;&amp;tcy;&amp;softcy;&amp;scy;&amp;yacy; &amp;ocy;&amp;tcy; &amp;zcy;&amp;acy;&amp;vcy;&amp;icy;&amp;scy;&amp;icy;&amp;mcy;&amp;ocy;&amp;scy;&amp;tcy;&amp;icy; &amp;ocy;&amp;tcy; &amp;fcy;&amp;iecy;&amp;jcy;&amp;scy;&amp;bcy;&amp;ucy;&amp;kcy;&amp;acy;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0913" y="5242068"/>
            <a:ext cx="4341577" cy="2291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87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790934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4" name="Picture 4" descr="http://ozon-st.cdn.ngenix.net/multimedia/100513009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0"/>
            <a:ext cx="5092724" cy="7101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46301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я продуктивность поднимал :-)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2771" y="3933056"/>
            <a:ext cx="6805613" cy="2311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432" y="1412776"/>
            <a:ext cx="6843713" cy="2349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32428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Главный вопрос 3 курса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528" y="1700808"/>
            <a:ext cx="8496944" cy="3456384"/>
          </a:xfrm>
        </p:spPr>
        <p:txBody>
          <a:bodyPr anchor="ctr"/>
          <a:lstStyle/>
          <a:p>
            <a:pPr marL="0" indent="0" algn="ctr">
              <a:buNone/>
            </a:pPr>
            <a:r>
              <a:rPr lang="ru-RU" sz="5400" b="1" dirty="0"/>
              <a:t>Зачем вы учитесь?</a:t>
            </a:r>
            <a:br>
              <a:rPr lang="ru-RU" sz="5400" b="1" dirty="0"/>
            </a:br>
            <a:r>
              <a:rPr lang="ru-RU" sz="4000" dirty="0"/>
              <a:t>(кризис 3 курса)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218293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Выводы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sz="2700" b="1" dirty="0"/>
              <a:t>У каждого – </a:t>
            </a:r>
            <a:r>
              <a:rPr lang="ru-RU" sz="2700" b="1" u="sng" dirty="0"/>
              <a:t>«свой </a:t>
            </a:r>
            <a:r>
              <a:rPr lang="en-US" sz="2700" b="1" u="sng" dirty="0"/>
              <a:t>Facebook</a:t>
            </a:r>
            <a:r>
              <a:rPr lang="ru-RU" sz="2700" b="1" u="sng" dirty="0"/>
              <a:t>»</a:t>
            </a:r>
            <a:r>
              <a:rPr lang="ru-RU" sz="2700" b="1" dirty="0"/>
              <a:t> </a:t>
            </a:r>
          </a:p>
          <a:p>
            <a:r>
              <a:rPr lang="ru-RU" sz="2700" b="1" dirty="0"/>
              <a:t>Воля</a:t>
            </a:r>
            <a:r>
              <a:rPr lang="ru-RU" sz="2700" dirty="0"/>
              <a:t> </a:t>
            </a:r>
            <a:r>
              <a:rPr lang="ru-RU" sz="2700" b="1" dirty="0"/>
              <a:t>– она как мышца:</a:t>
            </a:r>
            <a:r>
              <a:rPr lang="ru-RU" sz="2700" dirty="0"/>
              <a:t> </a:t>
            </a:r>
            <a:r>
              <a:rPr lang="ru-RU" sz="2700" b="1" dirty="0"/>
              <a:t>не качаешь – слабеет</a:t>
            </a:r>
          </a:p>
          <a:p>
            <a:r>
              <a:rPr lang="ru-RU" sz="2700" b="1" dirty="0"/>
              <a:t>Слабая воля – серьезный враг удаленной «работы мечты» </a:t>
            </a:r>
            <a:r>
              <a:rPr lang="ru-RU" sz="2700" dirty="0">
                <a:solidFill>
                  <a:schemeClr val="bg1">
                    <a:lumMod val="50000"/>
                  </a:schemeClr>
                </a:solidFill>
              </a:rPr>
              <a:t>«Я могу эффективно работать только с надсмотрщиком» - это </a:t>
            </a:r>
            <a:r>
              <a:rPr lang="ru-RU" sz="2700" u="sng" dirty="0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добровольное</a:t>
            </a:r>
            <a:r>
              <a:rPr lang="ru-RU" sz="2700" dirty="0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превращение «работы» в «рабство»</a:t>
            </a:r>
          </a:p>
          <a:p>
            <a:r>
              <a:rPr lang="ru-RU" sz="2700" b="1" dirty="0"/>
              <a:t>Самая интересная работа – творческая</a:t>
            </a:r>
            <a:r>
              <a:rPr lang="ru-RU" sz="2700" dirty="0"/>
              <a:t>, а чем вы больше потребляете, тем сложнее творить </a:t>
            </a:r>
            <a:r>
              <a:rPr lang="ru-RU" sz="2700" dirty="0">
                <a:solidFill>
                  <a:schemeClr val="bg1">
                    <a:lumMod val="50000"/>
                  </a:schemeClr>
                </a:solidFill>
              </a:rPr>
              <a:t>(с оговорками, но «творческие запои» – реальная проблема)</a:t>
            </a:r>
          </a:p>
          <a:p>
            <a:endParaRPr lang="ru-RU" sz="27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90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5216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Домашнее задание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ru-RU" sz="4400" dirty="0"/>
              <a:t>Завязать с наркотой!</a:t>
            </a:r>
            <a:endParaRPr lang="en-US" sz="4400" dirty="0"/>
          </a:p>
          <a:p>
            <a:pPr marL="0" indent="0" algn="ctr">
              <a:buNone/>
            </a:pPr>
            <a:endParaRPr lang="en-US" sz="1800" dirty="0"/>
          </a:p>
          <a:p>
            <a:pPr marL="0" indent="0" algn="ctr">
              <a:buNone/>
            </a:pPr>
            <a:endParaRPr lang="ru-RU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91</a:t>
            </a:fld>
            <a:endParaRPr lang="en-US" dirty="0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B57948E2-F4A4-4842-A7F9-5248F6A1043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5623398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sz="4800" dirty="0"/>
              <a:t>Жизненный цикл программиста</a:t>
            </a:r>
          </a:p>
        </p:txBody>
      </p:sp>
      <p:sp>
        <p:nvSpPr>
          <p:cNvPr id="4" name="Slide Number Placeholder 6"/>
          <p:cNvSpPr txBox="1">
            <a:spLocks/>
          </p:cNvSpPr>
          <p:nvPr/>
        </p:nvSpPr>
        <p:spPr>
          <a:xfrm>
            <a:off x="8555398" y="6486445"/>
            <a:ext cx="588602" cy="31338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US" smtClean="0"/>
              <a:pPr/>
              <a:t>92</a:t>
            </a:fld>
            <a:endParaRPr lang="en-US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0232" y="4273245"/>
            <a:ext cx="2297972" cy="2506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95069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Жизненный цикл программиста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ru-RU"/>
          </a:p>
        </p:txBody>
      </p:sp>
      <p:graphicFrame>
        <p:nvGraphicFramePr>
          <p:cNvPr id="10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01034435"/>
              </p:ext>
            </p:extLst>
          </p:nvPr>
        </p:nvGraphicFramePr>
        <p:xfrm>
          <a:off x="395288" y="1412875"/>
          <a:ext cx="8497887" cy="46799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93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894042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Приобретение опыта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ru-RU"/>
          </a:p>
        </p:txBody>
      </p:sp>
      <p:graphicFrame>
        <p:nvGraphicFramePr>
          <p:cNvPr id="10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49386523"/>
              </p:ext>
            </p:extLst>
          </p:nvPr>
        </p:nvGraphicFramePr>
        <p:xfrm>
          <a:off x="395288" y="1412875"/>
          <a:ext cx="8497887" cy="46799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94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860507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Актуальность опыта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ru-RU"/>
          </a:p>
        </p:txBody>
      </p:sp>
      <p:graphicFrame>
        <p:nvGraphicFramePr>
          <p:cNvPr id="10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04841222"/>
              </p:ext>
            </p:extLst>
          </p:nvPr>
        </p:nvGraphicFramePr>
        <p:xfrm>
          <a:off x="395288" y="1412875"/>
          <a:ext cx="8497887" cy="46799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95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860507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0"/>
            <a:ext cx="7941219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475656" y="2780928"/>
            <a:ext cx="3960440" cy="1368152"/>
          </a:xfrm>
          <a:prstGeom prst="rect">
            <a:avLst/>
          </a:prstGeom>
          <a:solidFill>
            <a:schemeClr val="bg1">
              <a:alpha val="88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ru-RU" sz="2000" dirty="0"/>
              <a:t>Волшебный пример того, как быстро устаревают технологии (и опыт!) у веб-программистов</a:t>
            </a:r>
            <a:br>
              <a:rPr lang="ru-RU" sz="2000" dirty="0"/>
            </a:br>
            <a:r>
              <a:rPr lang="en-US" sz="2000" dirty="0">
                <a:hlinkClick r:id="rId3"/>
              </a:rPr>
              <a:t>https://habrahabr.ru/post/312022/</a:t>
            </a:r>
            <a:r>
              <a:rPr lang="ru-RU" sz="2000" dirty="0"/>
              <a:t>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96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525144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Карьера программиста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ru-RU"/>
          </a:p>
        </p:txBody>
      </p:sp>
      <p:graphicFrame>
        <p:nvGraphicFramePr>
          <p:cNvPr id="10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43852213"/>
              </p:ext>
            </p:extLst>
          </p:nvPr>
        </p:nvGraphicFramePr>
        <p:xfrm>
          <a:off x="395288" y="1412875"/>
          <a:ext cx="8497887" cy="46799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97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982230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Лекция «36» Академии Яндекса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3923929" y="6139292"/>
            <a:ext cx="4752528" cy="718707"/>
          </a:xfrm>
        </p:spPr>
        <p:txBody>
          <a:bodyPr/>
          <a:lstStyle/>
          <a:p>
            <a:r>
              <a:rPr lang="ru-RU" dirty="0"/>
              <a:t>Рассказ Вадима </a:t>
            </a:r>
            <a:r>
              <a:rPr lang="ru-RU" dirty="0" err="1"/>
              <a:t>Макишвили</a:t>
            </a:r>
            <a:r>
              <a:rPr lang="ru-RU" dirty="0"/>
              <a:t> (руководитель, Яндекс) — о том, что ждет большинство из нас в 36 лет</a:t>
            </a:r>
            <a:br>
              <a:rPr lang="ru-RU" dirty="0">
                <a:hlinkClick r:id="rId2"/>
              </a:rPr>
            </a:br>
            <a:r>
              <a:rPr lang="en-US" dirty="0">
                <a:hlinkClick r:id="rId2"/>
              </a:rPr>
              <a:t>https://www.youtube.com/watch?v=nIFClfBXuIQ</a:t>
            </a:r>
            <a:r>
              <a:rPr lang="ru-RU" dirty="0"/>
              <a:t> </a:t>
            </a:r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3099" y="1412875"/>
            <a:ext cx="6762264" cy="4679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98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326697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&amp;Vcy;&amp;acy;&amp;zhcy;&amp;ncy;&amp;ycy;&amp;iecy; &amp;gcy;&amp;ocy;&amp;dcy;&amp;ycy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0"/>
            <a:ext cx="4969807" cy="7101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653375" y="620688"/>
            <a:ext cx="349062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Название оригинала: «</a:t>
            </a:r>
            <a:r>
              <a:rPr lang="en-US" sz="2400" b="1" dirty="0"/>
              <a:t>The Defining Decade:</a:t>
            </a:r>
          </a:p>
          <a:p>
            <a:r>
              <a:rPr lang="en-US" sz="2400" dirty="0"/>
              <a:t>Why Your Twenties Matter</a:t>
            </a:r>
            <a:r>
              <a:rPr lang="ru-RU" sz="2400" dirty="0"/>
              <a:t> </a:t>
            </a:r>
            <a:r>
              <a:rPr lang="en-US" sz="2400" dirty="0">
                <a:latin typeface="Courier New"/>
                <a:cs typeface="Courier New"/>
              </a:rPr>
              <a:t>—</a:t>
            </a:r>
            <a:r>
              <a:rPr lang="en-US" sz="2400" dirty="0"/>
              <a:t> And How to Make the Most of Them Now</a:t>
            </a:r>
            <a:r>
              <a:rPr lang="ru-RU" sz="2400" dirty="0"/>
              <a:t>»</a:t>
            </a:r>
            <a:endParaRPr lang="en-US" sz="2400" dirty="0"/>
          </a:p>
          <a:p>
            <a:endParaRPr lang="ru-RU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5653375" y="4901257"/>
            <a:ext cx="330645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/>
              <a:t>«</a:t>
            </a:r>
            <a:r>
              <a:rPr lang="en-US" sz="2400" b="1" dirty="0"/>
              <a:t>Why 30 is not the new 20</a:t>
            </a:r>
            <a:r>
              <a:rPr lang="ru-RU" sz="2400" b="1" dirty="0"/>
              <a:t>»</a:t>
            </a:r>
            <a:r>
              <a:rPr lang="en-US" sz="2400" b="1" dirty="0"/>
              <a:t> / Meg Jay </a:t>
            </a:r>
            <a:br>
              <a:rPr lang="ru-RU" sz="2400" dirty="0"/>
            </a:br>
            <a:r>
              <a:rPr lang="en-US" dirty="0">
                <a:hlinkClick r:id="rId3"/>
              </a:rPr>
              <a:t>https://www.youtube.com/watch?v=vhhgI4tSMwc</a:t>
            </a:r>
            <a:r>
              <a:rPr lang="ru-RU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99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28832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3677AC"/>
      </a:accent1>
      <a:accent2>
        <a:srgbClr val="EA8532"/>
      </a:accent2>
      <a:accent3>
        <a:srgbClr val="D52557"/>
      </a:accent3>
      <a:accent4>
        <a:srgbClr val="75D5EB"/>
      </a:accent4>
      <a:accent5>
        <a:srgbClr val="29754B"/>
      </a:accent5>
      <a:accent6>
        <a:srgbClr val="6A2424"/>
      </a:accent6>
      <a:hlink>
        <a:srgbClr val="1F4291"/>
      </a:hlink>
      <a:folHlink>
        <a:srgbClr val="FF0066"/>
      </a:folHlink>
    </a:clrScheme>
    <a:fontScheme name="Custom 1">
      <a:majorFont>
        <a:latin typeface="Arial"/>
        <a:ea typeface="Helvetica Neue"/>
        <a:cs typeface="Helvetica Neue"/>
      </a:majorFont>
      <a:minorFont>
        <a:latin typeface="Arial"/>
        <a:ea typeface="Helvetica"/>
        <a:cs typeface="Helvetic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31720</TotalTime>
  <Words>3490</Words>
  <Application>Microsoft Office PowerPoint</Application>
  <PresentationFormat>Экран (4:3)</PresentationFormat>
  <Paragraphs>509</Paragraphs>
  <Slides>106</Slides>
  <Notes>4</Notes>
  <HiddenSlides>5</HiddenSlides>
  <MMClips>1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106</vt:i4>
      </vt:variant>
    </vt:vector>
  </HeadingPairs>
  <TitlesOfParts>
    <vt:vector size="112" baseType="lpstr">
      <vt:lpstr>Arial</vt:lpstr>
      <vt:lpstr>Calibri</vt:lpstr>
      <vt:lpstr>Courier New</vt:lpstr>
      <vt:lpstr>Tahoma</vt:lpstr>
      <vt:lpstr>Wingdings</vt:lpstr>
      <vt:lpstr>Office Theme</vt:lpstr>
      <vt:lpstr>Уйти с тропы лемминга: как программисту преуспеть по жизни</vt:lpstr>
      <vt:lpstr>Благодарности</vt:lpstr>
      <vt:lpstr>Куда я вас толкаю?</vt:lpstr>
      <vt:lpstr>Зарплаты в ИТ</vt:lpstr>
      <vt:lpstr>Основной вывод</vt:lpstr>
      <vt:lpstr>Смысл учебы</vt:lpstr>
      <vt:lpstr>Чему не учат в (высшей) школе</vt:lpstr>
      <vt:lpstr>Самое главное об учебе</vt:lpstr>
      <vt:lpstr>Главный вопрос 3 курса</vt:lpstr>
      <vt:lpstr>Выводы</vt:lpstr>
      <vt:lpstr>Домашнее задание</vt:lpstr>
      <vt:lpstr>Трагедия профессии программист</vt:lpstr>
      <vt:lpstr>Трагедия профессии программист</vt:lpstr>
      <vt:lpstr>Типичный пейзаж?</vt:lpstr>
      <vt:lpstr>Ключевой вопрос!</vt:lpstr>
      <vt:lpstr>Презентация PowerPoint</vt:lpstr>
      <vt:lpstr>Презентация PowerPoint</vt:lpstr>
      <vt:lpstr>Возраст – важен!</vt:lpstr>
      <vt:lpstr>Я стану начальником</vt:lpstr>
      <vt:lpstr>Выводы</vt:lpstr>
      <vt:lpstr>Домашнее задание</vt:lpstr>
      <vt:lpstr>Путь лемминга</vt:lpstr>
      <vt:lpstr>Источник мемов про леммингов</vt:lpstr>
      <vt:lpstr>Миллионы леммингов  не ошибаются!</vt:lpstr>
      <vt:lpstr>Уходим с тропы леммингов</vt:lpstr>
      <vt:lpstr>Презентация PowerPoint</vt:lpstr>
      <vt:lpstr>Наработка профессионализма</vt:lpstr>
      <vt:lpstr>Психологическая парадокс</vt:lpstr>
      <vt:lpstr>А что читать-то?</vt:lpstr>
      <vt:lpstr>Смерть мудрости</vt:lpstr>
      <vt:lpstr>Современная мифология</vt:lpstr>
      <vt:lpstr>Выводы</vt:lpstr>
      <vt:lpstr>Домашнее задание</vt:lpstr>
      <vt:lpstr>К вопросу о ваших целях</vt:lpstr>
      <vt:lpstr>К вопросу о целях</vt:lpstr>
      <vt:lpstr>Доход через 10 лет</vt:lpstr>
      <vt:lpstr>Масштабность цели</vt:lpstr>
      <vt:lpstr>Высшая математика выбора цели «на пальцах»</vt:lpstr>
      <vt:lpstr>Как выглядят правильные цели?</vt:lpstr>
      <vt:lpstr>Выводы</vt:lpstr>
      <vt:lpstr>Домашнее задание</vt:lpstr>
      <vt:lpstr>Как научиться  включать мозг?</vt:lpstr>
      <vt:lpstr>Как научиться включать мозг?</vt:lpstr>
      <vt:lpstr>Мы же программисты?</vt:lpstr>
      <vt:lpstr>Развитие творческого мышления История про детский сад</vt:lpstr>
      <vt:lpstr>Развитие творческого мышления Решение проблемы</vt:lpstr>
      <vt:lpstr>Скорость программирования</vt:lpstr>
      <vt:lpstr>Концепция корзины</vt:lpstr>
      <vt:lpstr>Выводы</vt:lpstr>
      <vt:lpstr>Домашнее задание</vt:lpstr>
      <vt:lpstr>О больших зарплатах</vt:lpstr>
      <vt:lpstr>Презентация PowerPoint</vt:lpstr>
      <vt:lpstr>О зарплате</vt:lpstr>
      <vt:lpstr>Шаблоны дальше рвем?</vt:lpstr>
      <vt:lpstr>Выводы</vt:lpstr>
      <vt:lpstr>Домашнее задание</vt:lpstr>
      <vt:lpstr>О параллельных мирах</vt:lpstr>
      <vt:lpstr>Существует два параллельных мира</vt:lpstr>
      <vt:lpstr>Как превратить CV в резюме</vt:lpstr>
      <vt:lpstr>Карты салиентности</vt:lpstr>
      <vt:lpstr>Презентация PowerPoint</vt:lpstr>
      <vt:lpstr>Построение карт салиентности </vt:lpstr>
      <vt:lpstr>Место примитивного метода</vt:lpstr>
      <vt:lpstr>Выводы</vt:lpstr>
      <vt:lpstr>Домашнее задание</vt:lpstr>
      <vt:lpstr>Как выбирать, чем заняться</vt:lpstr>
      <vt:lpstr>Презентация PowerPoint</vt:lpstr>
      <vt:lpstr>Найти призвание</vt:lpstr>
      <vt:lpstr>Презентация PowerPoint</vt:lpstr>
      <vt:lpstr>Выводы</vt:lpstr>
      <vt:lpstr>Домашнее задание</vt:lpstr>
      <vt:lpstr>О неудачниках и силе притяжения дивана </vt:lpstr>
      <vt:lpstr>А что такое успех?</vt:lpstr>
      <vt:lpstr>Вопрос к залу</vt:lpstr>
      <vt:lpstr>Расширение «зоны комфорта»</vt:lpstr>
      <vt:lpstr>Это не новость!</vt:lpstr>
      <vt:lpstr>И, в сторону боли</vt:lpstr>
      <vt:lpstr>Особый риск для программистов</vt:lpstr>
      <vt:lpstr>Измеряй ВСЕ</vt:lpstr>
      <vt:lpstr> Жили были два товарища Закрепление материала</vt:lpstr>
      <vt:lpstr>Выводы</vt:lpstr>
      <vt:lpstr>Домашнее задание</vt:lpstr>
      <vt:lpstr>Проблемы информационного века</vt:lpstr>
      <vt:lpstr>Количество информации возросло в разы</vt:lpstr>
      <vt:lpstr>Презентация PowerPoint</vt:lpstr>
      <vt:lpstr>Наркотики 21 века</vt:lpstr>
      <vt:lpstr>Презентация PowerPoint</vt:lpstr>
      <vt:lpstr>Презентация PowerPoint</vt:lpstr>
      <vt:lpstr>Как я продуктивность поднимал :-) </vt:lpstr>
      <vt:lpstr>Выводы</vt:lpstr>
      <vt:lpstr>Домашнее задание</vt:lpstr>
      <vt:lpstr>Жизненный цикл программиста</vt:lpstr>
      <vt:lpstr>Жизненный цикл программиста</vt:lpstr>
      <vt:lpstr>Приобретение опыта</vt:lpstr>
      <vt:lpstr>Актуальность опыта</vt:lpstr>
      <vt:lpstr>Презентация PowerPoint</vt:lpstr>
      <vt:lpstr>Карьера программиста</vt:lpstr>
      <vt:lpstr>Лекция «36» Академии Яндекса</vt:lpstr>
      <vt:lpstr>Презентация PowerPoint</vt:lpstr>
      <vt:lpstr>Презентация PowerPoint</vt:lpstr>
      <vt:lpstr>Жизненные кризисы</vt:lpstr>
      <vt:lpstr>Выводы</vt:lpstr>
      <vt:lpstr>Домашнее задание</vt:lpstr>
      <vt:lpstr>Итоги (домашние задания)</vt:lpstr>
      <vt:lpstr>Организационные вещи</vt:lpstr>
      <vt:lpstr>Отзывы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Анастасия Анциферова</dc:creator>
  <cp:lastModifiedBy>Dmitriy Vatolin</cp:lastModifiedBy>
  <cp:revision>240</cp:revision>
  <dcterms:created xsi:type="dcterms:W3CDTF">2016-03-25T16:10:32Z</dcterms:created>
  <dcterms:modified xsi:type="dcterms:W3CDTF">2024-09-18T10:47:13Z</dcterms:modified>
</cp:coreProperties>
</file>